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2"/>
  </p:notesMasterIdLst>
  <p:sldIdLst>
    <p:sldId id="256" r:id="rId2"/>
    <p:sldId id="298" r:id="rId3"/>
    <p:sldId id="299" r:id="rId4"/>
    <p:sldId id="304" r:id="rId5"/>
    <p:sldId id="257" r:id="rId6"/>
    <p:sldId id="301" r:id="rId7"/>
    <p:sldId id="302" r:id="rId8"/>
    <p:sldId id="303" r:id="rId9"/>
    <p:sldId id="300" r:id="rId10"/>
    <p:sldId id="306" r:id="rId11"/>
    <p:sldId id="307" r:id="rId12"/>
    <p:sldId id="308" r:id="rId13"/>
    <p:sldId id="309" r:id="rId14"/>
    <p:sldId id="273" r:id="rId15"/>
    <p:sldId id="310" r:id="rId16"/>
    <p:sldId id="311" r:id="rId17"/>
    <p:sldId id="305" r:id="rId18"/>
    <p:sldId id="262" r:id="rId19"/>
    <p:sldId id="263" r:id="rId20"/>
    <p:sldId id="264" r:id="rId21"/>
    <p:sldId id="274" r:id="rId22"/>
    <p:sldId id="281" r:id="rId23"/>
    <p:sldId id="293" r:id="rId24"/>
    <p:sldId id="312" r:id="rId25"/>
    <p:sldId id="290" r:id="rId26"/>
    <p:sldId id="291" r:id="rId27"/>
    <p:sldId id="292" r:id="rId28"/>
    <p:sldId id="313" r:id="rId29"/>
    <p:sldId id="314" r:id="rId30"/>
    <p:sldId id="316" r:id="rId31"/>
    <p:sldId id="315" r:id="rId32"/>
    <p:sldId id="353" r:id="rId33"/>
    <p:sldId id="354" r:id="rId34"/>
    <p:sldId id="317" r:id="rId35"/>
    <p:sldId id="357" r:id="rId36"/>
    <p:sldId id="318" r:id="rId37"/>
    <p:sldId id="319" r:id="rId38"/>
    <p:sldId id="358" r:id="rId39"/>
    <p:sldId id="320" r:id="rId40"/>
    <p:sldId id="278" r:id="rId41"/>
    <p:sldId id="277" r:id="rId42"/>
    <p:sldId id="279" r:id="rId43"/>
    <p:sldId id="280" r:id="rId44"/>
    <p:sldId id="355" r:id="rId45"/>
    <p:sldId id="321" r:id="rId46"/>
    <p:sldId id="284" r:id="rId47"/>
    <p:sldId id="285" r:id="rId48"/>
    <p:sldId id="322" r:id="rId49"/>
    <p:sldId id="397" r:id="rId50"/>
    <p:sldId id="286" r:id="rId51"/>
    <p:sldId id="324" r:id="rId52"/>
    <p:sldId id="325" r:id="rId53"/>
    <p:sldId id="335" r:id="rId54"/>
    <p:sldId id="338" r:id="rId55"/>
    <p:sldId id="336" r:id="rId56"/>
    <p:sldId id="339" r:id="rId57"/>
    <p:sldId id="337" r:id="rId58"/>
    <p:sldId id="329" r:id="rId59"/>
    <p:sldId id="330" r:id="rId60"/>
    <p:sldId id="332" r:id="rId61"/>
    <p:sldId id="333" r:id="rId62"/>
    <p:sldId id="340" r:id="rId63"/>
    <p:sldId id="344" r:id="rId64"/>
    <p:sldId id="345" r:id="rId65"/>
    <p:sldId id="346" r:id="rId66"/>
    <p:sldId id="347" r:id="rId67"/>
    <p:sldId id="348" r:id="rId68"/>
    <p:sldId id="349" r:id="rId69"/>
    <p:sldId id="351" r:id="rId70"/>
    <p:sldId id="352" r:id="rId7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6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8994" autoAdjust="0"/>
  </p:normalViewPr>
  <p:slideViewPr>
    <p:cSldViewPr snapToGrid="0" snapToObjects="1">
      <p:cViewPr varScale="1">
        <p:scale>
          <a:sx n="99" d="100"/>
          <a:sy n="99" d="100"/>
        </p:scale>
        <p:origin x="994" y="77"/>
      </p:cViewPr>
      <p:guideLst>
        <p:guide orient="horz" pos="2156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3FB922-F127-5E47-9B2E-CA730A74DCAB}" type="datetimeFigureOut">
              <a:rPr lang="en-US" smtClean="0"/>
              <a:t>4/12/2023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E1A22D-B0DA-7946-9107-1C35E13A88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084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CE61B48-FCEB-4089-8FB1-4B14260703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2958037"/>
            <a:ext cx="7772400" cy="815815"/>
          </a:xfrm>
          <a:prstGeom prst="rect">
            <a:avLst/>
          </a:prstGeom>
        </p:spPr>
        <p:txBody>
          <a:bodyPr/>
          <a:lstStyle>
            <a:lvl1pPr>
              <a:defRPr>
                <a:latin typeface="Franklin Gothic Medium"/>
                <a:cs typeface="Franklin Gothic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Box 6">
            <a:extLst>
              <a:ext uri="{FF2B5EF4-FFF2-40B4-BE49-F238E27FC236}">
                <a16:creationId xmlns:a16="http://schemas.microsoft.com/office/drawing/2014/main" id="{D9092937-B58F-41E5-ABA5-172A274A520F}"/>
              </a:ext>
            </a:extLst>
          </p:cNvPr>
          <p:cNvSpPr txBox="1"/>
          <p:nvPr userDrawn="1"/>
        </p:nvSpPr>
        <p:spPr>
          <a:xfrm>
            <a:off x="685800" y="682560"/>
            <a:ext cx="4388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aseline="0" dirty="0"/>
              <a:t>Probability </a:t>
            </a:r>
            <a:r>
              <a:rPr lang="en-US" altLang="zh-CN" sz="2400" baseline="0" dirty="0"/>
              <a:t>Theories</a:t>
            </a:r>
            <a:r>
              <a:rPr lang="en-US" sz="2400" baseline="0" dirty="0"/>
              <a:t> and Statistics</a:t>
            </a:r>
            <a:endParaRPr lang="en-US" sz="2400" dirty="0"/>
          </a:p>
        </p:txBody>
      </p:sp>
      <p:sp>
        <p:nvSpPr>
          <p:cNvPr id="11" name="TextBox 7">
            <a:extLst>
              <a:ext uri="{FF2B5EF4-FFF2-40B4-BE49-F238E27FC236}">
                <a16:creationId xmlns:a16="http://schemas.microsoft.com/office/drawing/2014/main" id="{08D5DCFA-566C-4A09-81F5-329D7B4EE59B}"/>
              </a:ext>
            </a:extLst>
          </p:cNvPr>
          <p:cNvSpPr txBox="1"/>
          <p:nvPr userDrawn="1"/>
        </p:nvSpPr>
        <p:spPr>
          <a:xfrm>
            <a:off x="5987123" y="5793317"/>
            <a:ext cx="284257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HUANG </a:t>
            </a:r>
            <a:r>
              <a:rPr lang="en-US" altLang="zh-CN" sz="2400" dirty="0" err="1"/>
              <a:t>Renjie</a:t>
            </a:r>
            <a:br>
              <a:rPr lang="en-US" altLang="zh-CN" sz="2400" dirty="0"/>
            </a:br>
            <a:r>
              <a:rPr lang="en-US" altLang="zh-CN" sz="2400" dirty="0"/>
              <a:t>huangrj@swu.edu.cn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271741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06642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>
                <a:latin typeface="Franklin Gothic Medium"/>
                <a:cs typeface="Franklin Gothic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44160"/>
            <a:ext cx="8229600" cy="5140800"/>
          </a:xfrm>
          <a:prstGeom prst="rect">
            <a:avLst/>
          </a:prstGeom>
        </p:spPr>
        <p:txBody>
          <a:bodyPr/>
          <a:lstStyle>
            <a:lvl1pPr>
              <a:defRPr>
                <a:latin typeface="Franklin Gothic Medium"/>
                <a:cs typeface="Franklin Gothic Medium"/>
              </a:defRPr>
            </a:lvl1pPr>
            <a:lvl2pPr>
              <a:defRPr>
                <a:latin typeface="Franklin Gothic Medium"/>
                <a:cs typeface="Franklin Gothic Medium"/>
              </a:defRPr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457200" y="881280"/>
            <a:ext cx="8229600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56495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06642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>
                <a:latin typeface="Franklin Gothic Medium"/>
                <a:cs typeface="Franklin Gothic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57200" y="881280"/>
            <a:ext cx="8229600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31583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06642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>
                <a:latin typeface="Franklin Gothic Medium"/>
                <a:cs typeface="Franklin Gothic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57200" y="881280"/>
            <a:ext cx="8229600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D073C858-43A8-443C-8EB4-30485C9434B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7199" y="1362075"/>
            <a:ext cx="8229599" cy="2983682"/>
          </a:xfrm>
          <a:prstGeom prst="rect">
            <a:avLst/>
          </a:prstGeom>
        </p:spPr>
        <p:txBody>
          <a:bodyPr/>
          <a:lstStyle>
            <a:lvl1pPr marL="514350" indent="-514350">
              <a:buFont typeface="+mj-lt"/>
              <a:buAutoNum type="arabicPeriod"/>
              <a:defRPr lang="zh-CN" altLang="en-US" sz="3200" kern="1200" dirty="0" smtClean="0">
                <a:solidFill>
                  <a:schemeClr val="tx1"/>
                </a:solidFill>
                <a:latin typeface="Franklin Gothic Book" panose="020B0503020102020204" pitchFamily="34" charset="0"/>
                <a:ea typeface="+mj-ea"/>
                <a:cs typeface="Franklin Gothic Book" panose="020B0503020102020204" pitchFamily="34" charset="0"/>
              </a:defRPr>
            </a:lvl1pPr>
            <a:lvl2pPr>
              <a:defRPr lang="zh-CN" altLang="en-US" sz="3200" kern="1200" dirty="0" smtClean="0">
                <a:solidFill>
                  <a:schemeClr val="tx1"/>
                </a:solidFill>
                <a:latin typeface="Franklin Gothic Medium"/>
                <a:ea typeface="+mj-ea"/>
                <a:cs typeface="Franklin Gothic Medium"/>
              </a:defRPr>
            </a:lvl2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9530153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8249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5" r:id="rId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gif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wmf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3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0.png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8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7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77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75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9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2150" y="2824687"/>
            <a:ext cx="8420431" cy="145521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4. Continuous Random Variables</a:t>
            </a:r>
            <a:endParaRPr lang="en-US" sz="3600" i="1" dirty="0"/>
          </a:p>
        </p:txBody>
      </p:sp>
    </p:spTree>
    <p:extLst>
      <p:ext uri="{BB962C8B-B14F-4D97-AF65-F5344CB8AC3E}">
        <p14:creationId xmlns:p14="http://schemas.microsoft.com/office/powerpoint/2010/main" val="42939832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2 </a:t>
            </a:r>
            <a:r>
              <a:rPr lang="en-US" altLang="zh-CN" sz="3200" dirty="0"/>
              <a:t>Rayleigh distribution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361784" y="1029025"/>
                <a:ext cx="8325015" cy="18609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200" dirty="0"/>
                  <a:t>(Rayleigh)</a:t>
                </a:r>
                <a:r>
                  <a:rPr lang="en-US" altLang="zh-CN" sz="3200" b="1" dirty="0"/>
                  <a:t>. </a:t>
                </a:r>
                <a:r>
                  <a:rPr lang="en-US" altLang="zh-CN" sz="3200" dirty="0"/>
                  <a:t>The Rayleigh distribution has CDF</a:t>
                </a:r>
                <a:endParaRPr lang="en-US" altLang="zh-CN" sz="32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=1−</m:t>
                      </m:r>
                      <m:sSup>
                        <m:sSupPr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altLang="zh-CN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32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CN" sz="3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en-US" altLang="zh-CN" sz="3200" dirty="0"/>
              </a:p>
              <a:p>
                <a:pPr marL="0" indent="0">
                  <a:buNone/>
                </a:pPr>
                <a:r>
                  <a:rPr lang="en-US" altLang="zh-CN" sz="3200" dirty="0"/>
                  <a:t> To find its PDF,    </a:t>
                </a:r>
                <a:r>
                  <a:rPr lang="en-US" altLang="zh-CN" sz="3200" i="1" dirty="0"/>
                  <a:t>P </a:t>
                </a:r>
                <a:r>
                  <a:rPr lang="en-US" altLang="zh-CN" sz="3200" dirty="0"/>
                  <a:t>(</a:t>
                </a:r>
                <a:r>
                  <a:rPr lang="en-US" altLang="zh-CN" sz="3200" i="1" dirty="0"/>
                  <a:t>X </a:t>
                </a:r>
                <a14:m>
                  <m:oMath xmlns:m="http://schemas.openxmlformats.org/officeDocument/2006/math">
                    <m:r>
                      <a:rPr lang="en-US" altLang="zh-CN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altLang="zh-CN" sz="3200" i="1" dirty="0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altLang="zh-CN" sz="3200" dirty="0"/>
                  <a:t>)</a:t>
                </a:r>
                <a:endParaRPr lang="en-US" sz="3200" dirty="0">
                  <a:latin typeface="Franklin Gothic Medium"/>
                  <a:cs typeface="Franklin Gothic Medium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784" y="1029025"/>
                <a:ext cx="8325015" cy="1860959"/>
              </a:xfrm>
              <a:prstGeom prst="rect">
                <a:avLst/>
              </a:prstGeom>
              <a:blipFill>
                <a:blip r:embed="rId2"/>
                <a:stretch>
                  <a:fillRect l="-1830" t="-3934" b="-101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526008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3 </a:t>
            </a:r>
            <a:r>
              <a:rPr lang="en-US" altLang="zh-CN" sz="3200" dirty="0"/>
              <a:t>Validation of a PDF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61784" y="1029025"/>
            <a:ext cx="83250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(Validation)</a:t>
            </a:r>
            <a:r>
              <a:rPr lang="en-US" altLang="zh-CN" sz="2800" b="1" dirty="0"/>
              <a:t>. </a:t>
            </a:r>
            <a:r>
              <a:rPr lang="en-US" altLang="zh-CN" sz="2800" dirty="0"/>
              <a:t>Given a </a:t>
            </a:r>
            <a:r>
              <a:rPr lang="en-US" altLang="zh-CN" sz="2800" dirty="0" err="1"/>
              <a:t>r.v.</a:t>
            </a:r>
            <a:r>
              <a:rPr lang="en-US" altLang="zh-CN" sz="2800" dirty="0"/>
              <a:t> X its pdf is as follows,</a:t>
            </a:r>
            <a:endParaRPr lang="en-US" altLang="zh-CN" sz="2800" b="0" i="1" dirty="0">
              <a:latin typeface="Cambria Math" panose="020405030504060302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4BB2321-D3CC-4E97-94AF-71608401B8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723" y="1963972"/>
            <a:ext cx="8195077" cy="2756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5920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4B9A684-92BB-4410-B11B-5D1128E3C1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40850"/>
            <a:ext cx="9144000" cy="397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1162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647F5D-050D-4D9F-BD23-76E7BD0DD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>
                <a:solidFill>
                  <a:srgbClr val="FF0000"/>
                </a:solidFill>
              </a:rPr>
              <a:t>2 E(X) and Var(X) of Continuous R.V.</a:t>
            </a:r>
            <a:endParaRPr lang="zh-CN" altLang="en-US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占位符 2">
                <a:extLst>
                  <a:ext uri="{FF2B5EF4-FFF2-40B4-BE49-F238E27FC236}">
                    <a16:creationId xmlns:a16="http://schemas.microsoft.com/office/drawing/2014/main" id="{F2385052-83CB-49E4-B513-73386C6A64B3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469126" y="1058610"/>
                <a:ext cx="8217674" cy="5799390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altLang="zh-CN" sz="2400" b="1" dirty="0"/>
                  <a:t>Definition </a:t>
                </a:r>
                <a:r>
                  <a:rPr lang="en-US" altLang="zh-CN" sz="2400" dirty="0"/>
                  <a:t>(Expectation of a continuous </a:t>
                </a:r>
                <a:r>
                  <a:rPr lang="en-US" altLang="zh-CN" sz="2400" dirty="0" err="1"/>
                  <a:t>r.v</a:t>
                </a:r>
                <a:r>
                  <a:rPr lang="en-US" altLang="zh-CN" sz="2400" dirty="0"/>
                  <a:t>.)</a:t>
                </a:r>
                <a:r>
                  <a:rPr lang="en-US" altLang="zh-CN" sz="2400" b="1" dirty="0"/>
                  <a:t>. </a:t>
                </a:r>
                <a:r>
                  <a:rPr lang="en-US" altLang="zh-CN" sz="2400" dirty="0"/>
                  <a:t>The </a:t>
                </a:r>
                <a:r>
                  <a:rPr lang="en-US" altLang="zh-CN" sz="2400" i="1" dirty="0"/>
                  <a:t>expected value </a:t>
                </a:r>
                <a:r>
                  <a:rPr lang="en-US" altLang="zh-CN" sz="2400" dirty="0"/>
                  <a:t>(also called the </a:t>
                </a:r>
                <a:r>
                  <a:rPr lang="en-US" altLang="zh-CN" sz="2400" i="1" dirty="0"/>
                  <a:t>expectation </a:t>
                </a:r>
                <a:r>
                  <a:rPr lang="en-US" altLang="zh-CN" sz="2400" dirty="0"/>
                  <a:t>or </a:t>
                </a:r>
                <a:r>
                  <a:rPr lang="en-US" altLang="zh-CN" sz="2400" i="1" dirty="0"/>
                  <a:t>mean</a:t>
                </a:r>
                <a:r>
                  <a:rPr lang="en-US" altLang="zh-CN" sz="2400" dirty="0"/>
                  <a:t>) of a continuous </a:t>
                </a:r>
                <a:r>
                  <a:rPr lang="en-US" altLang="zh-CN" sz="2400" dirty="0" err="1"/>
                  <a:t>r.v</a:t>
                </a:r>
                <a:r>
                  <a:rPr lang="en-US" altLang="zh-CN" sz="2400" dirty="0"/>
                  <a:t>. </a:t>
                </a:r>
                <a:r>
                  <a:rPr lang="en-US" altLang="zh-CN" sz="2400" i="1" dirty="0"/>
                  <a:t>X </a:t>
                </a:r>
                <a:r>
                  <a:rPr lang="en-US" altLang="zh-CN" sz="2400" dirty="0"/>
                  <a:t>with PDF </a:t>
                </a:r>
                <a:r>
                  <a:rPr lang="en-US" altLang="zh-CN" sz="2400" i="1" dirty="0"/>
                  <a:t>f </a:t>
                </a:r>
                <a:r>
                  <a:rPr lang="en-US" altLang="zh-CN" sz="2400" dirty="0"/>
                  <a:t>is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𝑥𝑓</m:t>
                          </m:r>
                          <m:d>
                            <m:d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en-US" altLang="zh-CN" sz="2400" dirty="0"/>
              </a:p>
              <a:p>
                <a:pPr marL="0" indent="0">
                  <a:buNone/>
                </a:pPr>
                <a:endParaRPr lang="en-US" altLang="zh-CN" sz="2400" dirty="0"/>
              </a:p>
              <a:p>
                <a:pPr marL="0" lvl="0" indent="0" defTabSz="914400">
                  <a:lnSpc>
                    <a:spcPct val="94000"/>
                  </a:lnSpc>
                  <a:spcBef>
                    <a:spcPts val="1000"/>
                  </a:spcBef>
                  <a:spcAft>
                    <a:spcPts val="200"/>
                  </a:spcAft>
                  <a:buNone/>
                  <a:defRPr/>
                </a:pPr>
                <a:r>
                  <a:rPr lang="en-US" altLang="zh-CN" sz="2400" b="1" dirty="0"/>
                  <a:t>Theorem </a:t>
                </a:r>
                <a:r>
                  <a:rPr lang="en-US" altLang="zh-CN" sz="2400" dirty="0"/>
                  <a:t>If </a:t>
                </a:r>
                <a:r>
                  <a:rPr lang="en-US" altLang="zh-CN" sz="2400" i="1" dirty="0"/>
                  <a:t>X </a:t>
                </a:r>
                <a:r>
                  <a:rPr lang="en-US" altLang="zh-CN" sz="2400" dirty="0"/>
                  <a:t>is a continuous </a:t>
                </a:r>
                <a:r>
                  <a:rPr lang="en-US" altLang="zh-CN" sz="2400" dirty="0" err="1"/>
                  <a:t>r.v.</a:t>
                </a:r>
                <a:r>
                  <a:rPr lang="en-US" altLang="zh-CN" sz="2400" dirty="0"/>
                  <a:t> with PDF </a:t>
                </a:r>
                <a:r>
                  <a:rPr lang="en-US" altLang="zh-CN" sz="2400" i="1" dirty="0"/>
                  <a:t>f </a:t>
                </a:r>
                <a:r>
                  <a:rPr lang="en-US" altLang="zh-CN" sz="2400" dirty="0"/>
                  <a:t>and </a:t>
                </a:r>
                <a:r>
                  <a:rPr lang="en-US" altLang="zh-CN" sz="2400" i="1" dirty="0"/>
                  <a:t>g </a:t>
                </a:r>
                <a:r>
                  <a:rPr lang="en-US" altLang="zh-CN" sz="2400" dirty="0"/>
                  <a:t>is a function from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US" altLang="zh-CN" sz="2400" dirty="0"/>
                  <a:t> to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US" altLang="zh-CN" sz="2400" dirty="0"/>
                  <a:t>, then </a:t>
                </a:r>
                <a:br>
                  <a:rPr lang="en-US" altLang="zh-CN" sz="2400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</m:d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en-US" altLang="zh-CN" sz="2400" dirty="0">
                  <a:solidFill>
                    <a:srgbClr val="000000"/>
                  </a:solidFill>
                  <a:latin typeface="Franklin Gothic Book"/>
                  <a:ea typeface="华文楷体" panose="02010600040101010101" pitchFamily="2" charset="-122"/>
                  <a:cs typeface="+mn-cs"/>
                </a:endParaRPr>
              </a:p>
              <a:p>
                <a:pPr marL="0" lvl="0" indent="0" defTabSz="914400">
                  <a:lnSpc>
                    <a:spcPct val="94000"/>
                  </a:lnSpc>
                  <a:spcBef>
                    <a:spcPts val="1000"/>
                  </a:spcBef>
                  <a:spcAft>
                    <a:spcPts val="200"/>
                  </a:spcAft>
                  <a:buNone/>
                  <a:defRPr/>
                </a:pPr>
                <a:endParaRPr lang="en-US" altLang="zh-CN" sz="2400" dirty="0">
                  <a:solidFill>
                    <a:srgbClr val="000000"/>
                  </a:solidFill>
                  <a:latin typeface="Franklin Gothic Book"/>
                  <a:ea typeface="华文楷体" panose="02010600040101010101" pitchFamily="2" charset="-122"/>
                  <a:cs typeface="+mn-cs"/>
                </a:endParaRPr>
              </a:p>
              <a:p>
                <a:pPr marL="0" indent="0">
                  <a:buNone/>
                </a:pPr>
                <a:r>
                  <a:rPr lang="en-US" altLang="zh-CN" sz="2400" b="1" dirty="0">
                    <a:solidFill>
                      <a:srgbClr val="FF0000"/>
                    </a:solidFill>
                  </a:rPr>
                  <a:t>For 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𝑽𝒂𝒓</m:t>
                    </m:r>
                    <m:d>
                      <m:dPr>
                        <m:ctrlP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en-US" altLang="zh-CN" sz="2400" b="1" dirty="0">
                    <a:solidFill>
                      <a:srgbClr val="FF0000"/>
                    </a:solidFill>
                  </a:rPr>
                  <a:t>, its definition and evaluation are same to the discrete </a:t>
                </a:r>
                <a:r>
                  <a:rPr lang="en-US" altLang="zh-CN" sz="2400" b="1" dirty="0" err="1">
                    <a:solidFill>
                      <a:srgbClr val="FF0000"/>
                    </a:solidFill>
                  </a:rPr>
                  <a:t>r.v.</a:t>
                </a:r>
                <a:r>
                  <a:rPr lang="en-US" altLang="zh-CN" sz="2400" b="1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altLang="zh-CN" sz="2400" b="1" dirty="0">
                    <a:solidFill>
                      <a:srgbClr val="FF0000"/>
                    </a:solidFill>
                  </a:rPr>
                  <a:t>: </a:t>
                </a:r>
                <a14:m>
                  <m:oMath xmlns:m="http://schemas.openxmlformats.org/officeDocument/2006/math">
                    <m:r>
                      <a:rPr lang="en-US" altLang="zh-CN" sz="2400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       </m:t>
                    </m:r>
                    <m:r>
                      <a:rPr lang="en-US" altLang="zh-CN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𝑽𝒂𝒓</m:t>
                    </m:r>
                    <m:d>
                      <m:dPr>
                        <m:ctrlP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altLang="zh-CN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sSup>
                      <m:sSupPr>
                        <m:ctrlP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𝐸𝑋</m:t>
                        </m:r>
                        <m: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altLang="zh-CN" sz="2400" b="1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endParaRPr lang="en-US" altLang="zh-CN" sz="2400" b="1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endParaRPr lang="en-US" altLang="zh-CN" sz="2400" dirty="0"/>
              </a:p>
              <a:p>
                <a:pPr marL="0" indent="0">
                  <a:buNone/>
                </a:pPr>
                <a:endParaRPr lang="en-US" altLang="zh-CN" sz="2400" dirty="0"/>
              </a:p>
            </p:txBody>
          </p:sp>
        </mc:Choice>
        <mc:Fallback xmlns="">
          <p:sp>
            <p:nvSpPr>
              <p:cNvPr id="3" name="文本占位符 2">
                <a:extLst>
                  <a:ext uri="{FF2B5EF4-FFF2-40B4-BE49-F238E27FC236}">
                    <a16:creationId xmlns:a16="http://schemas.microsoft.com/office/drawing/2014/main" id="{F2385052-83CB-49E4-B513-73386C6A64B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469126" y="1058610"/>
                <a:ext cx="8217674" cy="5799390"/>
              </a:xfrm>
              <a:blipFill>
                <a:blip r:embed="rId2"/>
                <a:stretch>
                  <a:fillRect l="-1187" t="-736" r="-21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573061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Discrete versus continuous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168907" y="1334118"/>
            <a:ext cx="1501383" cy="523220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sz="2800" dirty="0" err="1">
                <a:latin typeface="Franklin Gothic Medium"/>
                <a:cs typeface="Franklin Gothic Medium"/>
              </a:rPr>
              <a:t>p.d.f</a:t>
            </a:r>
            <a:r>
              <a:rPr lang="en-US" sz="2800" dirty="0">
                <a:latin typeface="Franklin Gothic Medium"/>
                <a:cs typeface="Franklin Gothic Medium"/>
              </a:rPr>
              <a:t>. </a:t>
            </a:r>
            <a:r>
              <a:rPr lang="en-US" sz="2800" i="1" dirty="0">
                <a:latin typeface="Garamond"/>
                <a:cs typeface="Garamond"/>
              </a:rPr>
              <a:t>f</a:t>
            </a:r>
            <a:r>
              <a:rPr lang="en-US" sz="2800" dirty="0">
                <a:latin typeface="Garamond"/>
                <a:cs typeface="Garamond"/>
              </a:rPr>
              <a:t>(</a:t>
            </a:r>
            <a:r>
              <a:rPr lang="en-US" sz="2800" i="1" dirty="0">
                <a:latin typeface="Garamond"/>
                <a:cs typeface="Garamond"/>
              </a:rPr>
              <a:t>x</a:t>
            </a:r>
            <a:r>
              <a:rPr lang="en-US" sz="2800" dirty="0">
                <a:latin typeface="Garamond"/>
                <a:cs typeface="Garamond"/>
              </a:rPr>
              <a:t>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387218" y="1334118"/>
            <a:ext cx="1620431" cy="523220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sz="2800" dirty="0" err="1">
                <a:latin typeface="Franklin Gothic Medium"/>
                <a:cs typeface="Franklin Gothic Medium"/>
              </a:rPr>
              <a:t>p.m.f</a:t>
            </a:r>
            <a:r>
              <a:rPr lang="en-US" sz="2800" dirty="0">
                <a:latin typeface="Franklin Gothic Medium"/>
                <a:cs typeface="Franklin Gothic Medium"/>
              </a:rPr>
              <a:t>. </a:t>
            </a:r>
            <a:r>
              <a:rPr lang="en-US" sz="2800" i="1" dirty="0">
                <a:latin typeface="Garamond"/>
                <a:cs typeface="Garamond"/>
              </a:rPr>
              <a:t>f</a:t>
            </a:r>
            <a:r>
              <a:rPr lang="en-US" sz="2800" dirty="0">
                <a:latin typeface="Garamond"/>
                <a:cs typeface="Garamond"/>
              </a:rPr>
              <a:t>(</a:t>
            </a:r>
            <a:r>
              <a:rPr lang="en-US" sz="2800" i="1" dirty="0">
                <a:latin typeface="Garamond"/>
                <a:cs typeface="Garamond"/>
              </a:rPr>
              <a:t>x</a:t>
            </a:r>
            <a:r>
              <a:rPr lang="en-US" sz="2800" dirty="0">
                <a:latin typeface="Garamond"/>
                <a:cs typeface="Garamond"/>
              </a:rPr>
              <a:t>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387218" y="2345962"/>
            <a:ext cx="1583786" cy="523220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prstClr val="black"/>
                </a:solidFill>
                <a:latin typeface="Garamond"/>
                <a:cs typeface="Garamond"/>
              </a:rPr>
              <a:t>∑</a:t>
            </a:r>
            <a:r>
              <a:rPr lang="en-US" sz="2800" i="1" baseline="-25000" dirty="0">
                <a:latin typeface="Garamond"/>
                <a:cs typeface="Garamond"/>
              </a:rPr>
              <a:t>x ≤ a</a:t>
            </a:r>
            <a:r>
              <a:rPr lang="en-US" sz="2800" i="1" dirty="0">
                <a:latin typeface="Garamond"/>
                <a:cs typeface="Garamond"/>
              </a:rPr>
              <a:t>  f</a:t>
            </a:r>
            <a:r>
              <a:rPr lang="en-US" sz="2800" dirty="0">
                <a:latin typeface="Garamond"/>
                <a:cs typeface="Garamond"/>
              </a:rPr>
              <a:t>(</a:t>
            </a:r>
            <a:r>
              <a:rPr lang="en-US" sz="2800" i="1" dirty="0">
                <a:latin typeface="Garamond"/>
                <a:cs typeface="Garamond"/>
              </a:rPr>
              <a:t>x</a:t>
            </a:r>
            <a:r>
              <a:rPr lang="en-US" sz="2800" dirty="0">
                <a:latin typeface="Garamond"/>
                <a:cs typeface="Garamond"/>
              </a:rPr>
              <a:t>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178108" y="2370370"/>
            <a:ext cx="1749197" cy="523220"/>
          </a:xfrm>
          <a:prstGeom prst="rect">
            <a:avLst/>
          </a:prstGeom>
          <a:solidFill>
            <a:srgbClr val="FFFFFF"/>
          </a:solidFill>
          <a:ln w="12700" cmpd="sng">
            <a:noFill/>
          </a:ln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prstClr val="black"/>
                </a:solidFill>
                <a:latin typeface="Garamond"/>
                <a:cs typeface="Garamond"/>
              </a:rPr>
              <a:t>∫</a:t>
            </a:r>
            <a:r>
              <a:rPr lang="en-US" sz="2800" i="1" baseline="-25000" dirty="0">
                <a:latin typeface="Garamond"/>
                <a:cs typeface="Garamond"/>
              </a:rPr>
              <a:t>x ≤ a </a:t>
            </a:r>
            <a:r>
              <a:rPr lang="en-US" sz="2800" i="1" dirty="0">
                <a:latin typeface="Garamond"/>
                <a:cs typeface="Garamond"/>
              </a:rPr>
              <a:t> f</a:t>
            </a:r>
            <a:r>
              <a:rPr lang="en-US" sz="2800" dirty="0">
                <a:latin typeface="Garamond"/>
                <a:cs typeface="Garamond"/>
              </a:rPr>
              <a:t>(</a:t>
            </a:r>
            <a:r>
              <a:rPr lang="en-US" sz="2800" i="1" dirty="0">
                <a:latin typeface="Garamond"/>
                <a:cs typeface="Garamond"/>
              </a:rPr>
              <a:t>x</a:t>
            </a:r>
            <a:r>
              <a:rPr lang="en-US" sz="2800" dirty="0">
                <a:latin typeface="Garamond"/>
                <a:cs typeface="Garamond"/>
              </a:rPr>
              <a:t>)</a:t>
            </a:r>
            <a:r>
              <a:rPr lang="en-US" sz="2800" i="1" dirty="0">
                <a:latin typeface="Garamond"/>
                <a:cs typeface="Garamond"/>
              </a:rPr>
              <a:t>dx</a:t>
            </a:r>
            <a:endParaRPr lang="en-US" sz="2800" dirty="0">
              <a:latin typeface="Garamond"/>
              <a:cs typeface="Garamond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92150" y="3152146"/>
            <a:ext cx="910807" cy="523220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sz="2800" i="1" dirty="0">
                <a:latin typeface="Garamond"/>
                <a:cs typeface="Garamond"/>
              </a:rPr>
              <a:t>E</a:t>
            </a:r>
            <a:r>
              <a:rPr lang="en-US" sz="2800" dirty="0">
                <a:latin typeface="Garamond"/>
                <a:cs typeface="Garamond"/>
              </a:rPr>
              <a:t>[</a:t>
            </a:r>
            <a:r>
              <a:rPr lang="en-US" sz="2800" i="1" dirty="0">
                <a:latin typeface="Garamond"/>
                <a:cs typeface="Garamond"/>
              </a:rPr>
              <a:t>X</a:t>
            </a:r>
            <a:r>
              <a:rPr lang="en-US" sz="2800" dirty="0">
                <a:latin typeface="Garamond"/>
                <a:cs typeface="Garamond"/>
              </a:rPr>
              <a:t>]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387218" y="3152146"/>
            <a:ext cx="1386835" cy="523220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prstClr val="black"/>
                </a:solidFill>
                <a:latin typeface="Garamond"/>
                <a:cs typeface="Garamond"/>
              </a:rPr>
              <a:t>∑</a:t>
            </a:r>
            <a:r>
              <a:rPr lang="en-US" sz="2800" i="1" baseline="-25000" dirty="0">
                <a:latin typeface="Garamond"/>
                <a:cs typeface="Garamond"/>
              </a:rPr>
              <a:t>x</a:t>
            </a:r>
            <a:r>
              <a:rPr lang="en-US" sz="2800" i="1" dirty="0">
                <a:latin typeface="Garamond"/>
                <a:cs typeface="Garamond"/>
              </a:rPr>
              <a:t> x f</a:t>
            </a:r>
            <a:r>
              <a:rPr lang="en-US" sz="2800" dirty="0">
                <a:latin typeface="Garamond"/>
                <a:cs typeface="Garamond"/>
              </a:rPr>
              <a:t>(</a:t>
            </a:r>
            <a:r>
              <a:rPr lang="en-US" sz="2800" i="1" dirty="0">
                <a:latin typeface="Garamond"/>
                <a:cs typeface="Garamond"/>
              </a:rPr>
              <a:t>x</a:t>
            </a:r>
            <a:r>
              <a:rPr lang="en-US" sz="2800" dirty="0">
                <a:latin typeface="Garamond"/>
                <a:cs typeface="Garamond"/>
              </a:rPr>
              <a:t>) 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178108" y="3152146"/>
            <a:ext cx="1582484" cy="523220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prstClr val="black"/>
                </a:solidFill>
                <a:latin typeface="Garamond"/>
                <a:cs typeface="Garamond"/>
              </a:rPr>
              <a:t>∫</a:t>
            </a:r>
            <a:r>
              <a:rPr lang="en-US" sz="2800" i="1" baseline="-25000" dirty="0">
                <a:latin typeface="Garamond"/>
                <a:cs typeface="Garamond"/>
              </a:rPr>
              <a:t>x</a:t>
            </a:r>
            <a:r>
              <a:rPr lang="en-US" sz="2800" i="1" dirty="0">
                <a:latin typeface="Garamond"/>
                <a:cs typeface="Garamond"/>
              </a:rPr>
              <a:t> x f</a:t>
            </a:r>
            <a:r>
              <a:rPr lang="en-US" sz="2800" dirty="0">
                <a:latin typeface="Garamond"/>
                <a:cs typeface="Garamond"/>
              </a:rPr>
              <a:t>(</a:t>
            </a:r>
            <a:r>
              <a:rPr lang="en-US" sz="2800" i="1" dirty="0">
                <a:latin typeface="Garamond"/>
                <a:cs typeface="Garamond"/>
              </a:rPr>
              <a:t>x</a:t>
            </a:r>
            <a:r>
              <a:rPr lang="en-US" sz="2800" dirty="0">
                <a:latin typeface="Garamond"/>
                <a:cs typeface="Garamond"/>
              </a:rPr>
              <a:t>)</a:t>
            </a:r>
            <a:r>
              <a:rPr lang="en-US" sz="2800" i="1" dirty="0">
                <a:latin typeface="Garamond"/>
                <a:cs typeface="Garamond"/>
              </a:rPr>
              <a:t>dx</a:t>
            </a:r>
            <a:r>
              <a:rPr lang="en-US" sz="2800" dirty="0">
                <a:latin typeface="Garamond"/>
                <a:cs typeface="Garamond"/>
              </a:rPr>
              <a:t>  </a:t>
            </a:r>
          </a:p>
        </p:txBody>
      </p:sp>
      <p:cxnSp>
        <p:nvCxnSpPr>
          <p:cNvPr id="18" name="Straight Connector 17"/>
          <p:cNvCxnSpPr/>
          <p:nvPr/>
        </p:nvCxnSpPr>
        <p:spPr>
          <a:xfrm>
            <a:off x="692150" y="2025650"/>
            <a:ext cx="7670800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692150" y="5822950"/>
            <a:ext cx="7677150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685800" y="4034796"/>
            <a:ext cx="1023017" cy="523220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sz="2800" i="1" dirty="0">
                <a:latin typeface="Garamond"/>
                <a:cs typeface="Garamond"/>
              </a:rPr>
              <a:t>E</a:t>
            </a:r>
            <a:r>
              <a:rPr lang="en-US" sz="2800" dirty="0">
                <a:latin typeface="Garamond"/>
                <a:cs typeface="Garamond"/>
              </a:rPr>
              <a:t>[</a:t>
            </a:r>
            <a:r>
              <a:rPr lang="en-US" sz="2800" i="1" dirty="0">
                <a:latin typeface="Garamond"/>
                <a:cs typeface="Garamond"/>
              </a:rPr>
              <a:t>X</a:t>
            </a:r>
            <a:r>
              <a:rPr lang="en-US" sz="2800" baseline="30000" dirty="0">
                <a:latin typeface="Garamond"/>
                <a:cs typeface="Garamond"/>
              </a:rPr>
              <a:t>2</a:t>
            </a:r>
            <a:r>
              <a:rPr lang="en-US" sz="2800" dirty="0">
                <a:latin typeface="Garamond"/>
                <a:cs typeface="Garamond"/>
              </a:rPr>
              <a:t>]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3387218" y="3999242"/>
            <a:ext cx="1555150" cy="523220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prstClr val="black"/>
                </a:solidFill>
                <a:latin typeface="Garamond"/>
                <a:cs typeface="Garamond"/>
              </a:rPr>
              <a:t>∑</a:t>
            </a:r>
            <a:r>
              <a:rPr lang="en-US" sz="2800" i="1" baseline="-25000" dirty="0">
                <a:latin typeface="Garamond"/>
                <a:cs typeface="Garamond"/>
              </a:rPr>
              <a:t>x</a:t>
            </a:r>
            <a:r>
              <a:rPr lang="en-US" sz="2800" i="1" dirty="0">
                <a:latin typeface="Garamond"/>
                <a:cs typeface="Garamond"/>
              </a:rPr>
              <a:t> x</a:t>
            </a:r>
            <a:r>
              <a:rPr lang="en-US" sz="2800" baseline="30000" dirty="0">
                <a:latin typeface="Garamond"/>
                <a:cs typeface="Garamond"/>
              </a:rPr>
              <a:t>2</a:t>
            </a:r>
            <a:r>
              <a:rPr lang="en-US" sz="2800" i="1" dirty="0">
                <a:latin typeface="Garamond"/>
                <a:cs typeface="Garamond"/>
              </a:rPr>
              <a:t> f</a:t>
            </a:r>
            <a:r>
              <a:rPr lang="en-US" sz="2800" dirty="0">
                <a:latin typeface="Garamond"/>
                <a:cs typeface="Garamond"/>
              </a:rPr>
              <a:t>(</a:t>
            </a:r>
            <a:r>
              <a:rPr lang="en-US" sz="2800" i="1" dirty="0">
                <a:latin typeface="Garamond"/>
                <a:cs typeface="Garamond"/>
              </a:rPr>
              <a:t>x</a:t>
            </a:r>
            <a:r>
              <a:rPr lang="en-US" sz="2800" dirty="0">
                <a:latin typeface="Garamond"/>
                <a:cs typeface="Garamond"/>
              </a:rPr>
              <a:t>)  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6178108" y="3999242"/>
            <a:ext cx="1685077" cy="523220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prstClr val="black"/>
                </a:solidFill>
                <a:latin typeface="Garamond"/>
                <a:cs typeface="Garamond"/>
              </a:rPr>
              <a:t>∫</a:t>
            </a:r>
            <a:r>
              <a:rPr lang="en-US" sz="2800" i="1" baseline="-25000" dirty="0">
                <a:latin typeface="Garamond"/>
                <a:cs typeface="Garamond"/>
              </a:rPr>
              <a:t>x</a:t>
            </a:r>
            <a:r>
              <a:rPr lang="en-US" sz="2800" i="1" dirty="0">
                <a:latin typeface="Garamond"/>
                <a:cs typeface="Garamond"/>
              </a:rPr>
              <a:t> x</a:t>
            </a:r>
            <a:r>
              <a:rPr lang="en-US" sz="2800" baseline="30000" dirty="0">
                <a:latin typeface="Garamond"/>
                <a:cs typeface="Garamond"/>
              </a:rPr>
              <a:t>2</a:t>
            </a:r>
            <a:r>
              <a:rPr lang="en-US" sz="2800" i="1" dirty="0">
                <a:latin typeface="Garamond"/>
                <a:cs typeface="Garamond"/>
              </a:rPr>
              <a:t> f</a:t>
            </a:r>
            <a:r>
              <a:rPr lang="en-US" sz="2800" dirty="0">
                <a:latin typeface="Garamond"/>
                <a:cs typeface="Garamond"/>
              </a:rPr>
              <a:t>(</a:t>
            </a:r>
            <a:r>
              <a:rPr lang="en-US" sz="2800" i="1" dirty="0">
                <a:latin typeface="Garamond"/>
                <a:cs typeface="Garamond"/>
              </a:rPr>
              <a:t>x</a:t>
            </a:r>
            <a:r>
              <a:rPr lang="en-US" sz="2800" dirty="0">
                <a:latin typeface="Garamond"/>
                <a:cs typeface="Garamond"/>
              </a:rPr>
              <a:t>)</a:t>
            </a:r>
            <a:r>
              <a:rPr lang="en-US" sz="2800" i="1" dirty="0">
                <a:latin typeface="Garamond"/>
                <a:cs typeface="Garamond"/>
              </a:rPr>
              <a:t>dx</a:t>
            </a:r>
            <a:r>
              <a:rPr lang="en-US" sz="2800" dirty="0">
                <a:latin typeface="Garamond"/>
                <a:cs typeface="Garamond"/>
              </a:rPr>
              <a:t>  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692150" y="4923796"/>
            <a:ext cx="1174852" cy="523220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sz="2800" i="1" dirty="0" err="1">
                <a:latin typeface="Garamond"/>
                <a:cs typeface="Garamond"/>
              </a:rPr>
              <a:t>Var</a:t>
            </a:r>
            <a:r>
              <a:rPr lang="en-US" sz="2800" dirty="0">
                <a:latin typeface="Garamond"/>
                <a:cs typeface="Garamond"/>
              </a:rPr>
              <a:t>[</a:t>
            </a:r>
            <a:r>
              <a:rPr lang="en-US" sz="2800" i="1" dirty="0">
                <a:latin typeface="Garamond"/>
                <a:cs typeface="Garamond"/>
              </a:rPr>
              <a:t>X</a:t>
            </a:r>
            <a:r>
              <a:rPr lang="en-US" sz="2800" dirty="0">
                <a:latin typeface="Garamond"/>
                <a:cs typeface="Garamond"/>
              </a:rPr>
              <a:t>]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3324909" y="4923796"/>
            <a:ext cx="4715083" cy="523220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sz="2800" i="1" dirty="0">
                <a:latin typeface="Garamond"/>
                <a:cs typeface="Garamond"/>
              </a:rPr>
              <a:t>E</a:t>
            </a:r>
            <a:r>
              <a:rPr lang="en-US" sz="2800" dirty="0">
                <a:latin typeface="Garamond"/>
                <a:cs typeface="Garamond"/>
              </a:rPr>
              <a:t>[(</a:t>
            </a:r>
            <a:r>
              <a:rPr lang="en-US" sz="2800" i="1" dirty="0">
                <a:latin typeface="Garamond"/>
                <a:cs typeface="Garamond"/>
              </a:rPr>
              <a:t>X</a:t>
            </a:r>
            <a:r>
              <a:rPr lang="en-US" sz="2800" dirty="0">
                <a:latin typeface="Garamond"/>
                <a:cs typeface="Garamond"/>
              </a:rPr>
              <a:t> – </a:t>
            </a:r>
            <a:r>
              <a:rPr lang="en-US" sz="2800" i="1" dirty="0">
                <a:latin typeface="Garamond"/>
                <a:cs typeface="Garamond"/>
              </a:rPr>
              <a:t>E</a:t>
            </a:r>
            <a:r>
              <a:rPr lang="en-US" sz="2800" dirty="0">
                <a:latin typeface="Garamond"/>
                <a:cs typeface="Garamond"/>
              </a:rPr>
              <a:t>[</a:t>
            </a:r>
            <a:r>
              <a:rPr lang="en-US" sz="2800" i="1" dirty="0">
                <a:latin typeface="Garamond"/>
                <a:cs typeface="Garamond"/>
              </a:rPr>
              <a:t>X</a:t>
            </a:r>
            <a:r>
              <a:rPr lang="en-US" sz="2800" dirty="0">
                <a:latin typeface="Garamond"/>
                <a:cs typeface="Garamond"/>
              </a:rPr>
              <a:t>])</a:t>
            </a:r>
            <a:r>
              <a:rPr lang="en-US" sz="2800" baseline="30000" dirty="0">
                <a:latin typeface="Garamond"/>
                <a:cs typeface="Garamond"/>
              </a:rPr>
              <a:t>2</a:t>
            </a:r>
            <a:r>
              <a:rPr lang="en-US" sz="2800" dirty="0">
                <a:latin typeface="Garamond"/>
                <a:cs typeface="Garamond"/>
              </a:rPr>
              <a:t>] = </a:t>
            </a:r>
            <a:r>
              <a:rPr lang="en-US" sz="2800" i="1" dirty="0">
                <a:latin typeface="Garamond"/>
                <a:cs typeface="Garamond"/>
              </a:rPr>
              <a:t>E</a:t>
            </a:r>
            <a:r>
              <a:rPr lang="en-US" sz="2800" dirty="0">
                <a:latin typeface="Garamond"/>
                <a:cs typeface="Garamond"/>
              </a:rPr>
              <a:t>[</a:t>
            </a:r>
            <a:r>
              <a:rPr lang="en-US" sz="2800" i="1" dirty="0">
                <a:latin typeface="Garamond"/>
                <a:cs typeface="Garamond"/>
              </a:rPr>
              <a:t>X</a:t>
            </a:r>
            <a:r>
              <a:rPr lang="en-US" sz="2800" baseline="30000" dirty="0">
                <a:latin typeface="Garamond"/>
                <a:cs typeface="Garamond"/>
              </a:rPr>
              <a:t>2</a:t>
            </a:r>
            <a:r>
              <a:rPr lang="en-US" sz="2800" dirty="0">
                <a:latin typeface="Garamond"/>
                <a:cs typeface="Garamond"/>
              </a:rPr>
              <a:t>] – </a:t>
            </a:r>
            <a:r>
              <a:rPr lang="en-US" sz="2800" i="1" dirty="0">
                <a:latin typeface="Garamond"/>
                <a:cs typeface="Garamond"/>
              </a:rPr>
              <a:t>E</a:t>
            </a:r>
            <a:r>
              <a:rPr lang="en-US" sz="2800" dirty="0">
                <a:latin typeface="Garamond"/>
                <a:cs typeface="Garamond"/>
              </a:rPr>
              <a:t>[</a:t>
            </a:r>
            <a:r>
              <a:rPr lang="en-US" sz="2800" i="1" dirty="0">
                <a:latin typeface="Garamond"/>
                <a:cs typeface="Garamond"/>
              </a:rPr>
              <a:t>X</a:t>
            </a:r>
            <a:r>
              <a:rPr lang="en-US" sz="2800" dirty="0">
                <a:latin typeface="Garamond"/>
                <a:cs typeface="Garamond"/>
              </a:rPr>
              <a:t>]</a:t>
            </a:r>
            <a:r>
              <a:rPr lang="en-US" sz="2800" baseline="30000" dirty="0">
                <a:latin typeface="Garamond"/>
                <a:cs typeface="Garamond"/>
              </a:rPr>
              <a:t>2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692150" y="2373908"/>
            <a:ext cx="1434163" cy="523220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sz="2800" i="1" dirty="0">
                <a:latin typeface="Garamond"/>
                <a:cs typeface="Garamond"/>
              </a:rPr>
              <a:t>P</a:t>
            </a:r>
            <a:r>
              <a:rPr lang="en-US" sz="2800" dirty="0">
                <a:latin typeface="Garamond"/>
                <a:cs typeface="Garamond"/>
              </a:rPr>
              <a:t>(</a:t>
            </a:r>
            <a:r>
              <a:rPr lang="en-US" sz="2800" i="1" dirty="0">
                <a:latin typeface="Garamond"/>
                <a:cs typeface="Garamond"/>
              </a:rPr>
              <a:t>X ≤ a</a:t>
            </a:r>
            <a:r>
              <a:rPr lang="en-US" sz="2800" dirty="0">
                <a:latin typeface="Garamond"/>
                <a:cs typeface="Garamond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955234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4 Given PDF, evaluate E(X) Var(X)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61784" y="1029025"/>
            <a:ext cx="83250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Given a </a:t>
            </a:r>
            <a:r>
              <a:rPr lang="en-US" altLang="zh-CN" sz="2800" dirty="0" err="1"/>
              <a:t>r.v.</a:t>
            </a:r>
            <a:r>
              <a:rPr lang="en-US" altLang="zh-CN" sz="2800" dirty="0"/>
              <a:t> X its pdf is as follows,</a:t>
            </a:r>
            <a:endParaRPr lang="en-US" altLang="zh-CN" sz="2800" b="0" i="1" dirty="0">
              <a:latin typeface="Cambria Math" panose="020405030504060302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4A84570-E4EA-4CE0-B55C-752BD1F837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494" y="1808247"/>
            <a:ext cx="7470249" cy="1733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2431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5 Given PDF, evaluate E(X) Var(X)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61784" y="1029025"/>
            <a:ext cx="83250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Given a </a:t>
            </a:r>
            <a:r>
              <a:rPr lang="en-US" altLang="zh-CN" sz="2800" dirty="0" err="1"/>
              <a:t>r.v.</a:t>
            </a:r>
            <a:r>
              <a:rPr lang="en-US" altLang="zh-CN" sz="2800" dirty="0"/>
              <a:t> X its pdf is as follows,</a:t>
            </a:r>
            <a:endParaRPr lang="en-US" altLang="zh-CN" sz="2800" b="0" i="1" dirty="0">
              <a:latin typeface="Cambria Math" panose="020405030504060302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072DC0F-E8F3-4BE5-A4B1-E959B4A764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485" y="2080931"/>
            <a:ext cx="8208315" cy="2957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1003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3 </a:t>
            </a:r>
            <a:r>
              <a:rPr lang="en-US" altLang="zh-CN" dirty="0">
                <a:solidFill>
                  <a:srgbClr val="FF0000"/>
                </a:solidFill>
              </a:rPr>
              <a:t>Uniform distribution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6" name="Picture 5" descr="parcel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4823" y="1665129"/>
            <a:ext cx="3281977" cy="344027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57200" y="1665129"/>
            <a:ext cx="570865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Franklin Gothic Medium"/>
                <a:cs typeface="Franklin Gothic Medium"/>
              </a:rPr>
              <a:t>A package is to be delivered between noon and 1pm.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7200" y="3818501"/>
            <a:ext cx="570865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Franklin Gothic Medium"/>
                <a:cs typeface="Franklin Gothic Medium"/>
              </a:rPr>
              <a:t>When will it arrive?</a:t>
            </a:r>
          </a:p>
        </p:txBody>
      </p:sp>
    </p:spTree>
    <p:extLst>
      <p:ext uri="{BB962C8B-B14F-4D97-AF65-F5344CB8AC3E}">
        <p14:creationId xmlns:p14="http://schemas.microsoft.com/office/powerpoint/2010/main" val="40436271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uniform random variable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1471164"/>
            <a:ext cx="822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ranklin Gothic Medium"/>
                <a:cs typeface="Franklin Gothic Medium"/>
              </a:rPr>
              <a:t>Sample space  </a:t>
            </a:r>
            <a:r>
              <a:rPr lang="en-US" sz="2800" i="1" dirty="0">
                <a:latin typeface="Garamond"/>
                <a:cs typeface="Garamond"/>
              </a:rPr>
              <a:t>S</a:t>
            </a:r>
            <a:r>
              <a:rPr lang="en-US" sz="2800" dirty="0">
                <a:latin typeface="Garamond"/>
                <a:cs typeface="Garamond"/>
              </a:rPr>
              <a:t> =</a:t>
            </a:r>
            <a:r>
              <a:rPr lang="en-US" sz="2800" dirty="0">
                <a:latin typeface="Franklin Gothic Medium"/>
                <a:cs typeface="Franklin Gothic Medium"/>
              </a:rPr>
              <a:t> </a:t>
            </a:r>
            <a:r>
              <a:rPr lang="en-US" sz="2800" dirty="0">
                <a:latin typeface="Garamond"/>
                <a:cs typeface="Garamond"/>
              </a:rPr>
              <a:t>[0, 60)</a:t>
            </a:r>
            <a:endParaRPr lang="en-US" sz="2800" dirty="0">
              <a:latin typeface="Franklin Gothic Medium"/>
              <a:cs typeface="Franklin Gothic Medium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7200" y="2264914"/>
            <a:ext cx="3111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ranklin Gothic Medium"/>
                <a:cs typeface="Franklin Gothic Medium"/>
              </a:rPr>
              <a:t>Events of interest: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568700" y="2264914"/>
            <a:ext cx="4006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ranklin Gothic Medium"/>
                <a:cs typeface="Franklin Gothic Medium"/>
              </a:rPr>
              <a:t>intervals </a:t>
            </a:r>
            <a:r>
              <a:rPr lang="en-US" sz="2800" dirty="0">
                <a:latin typeface="Garamond"/>
                <a:cs typeface="Garamond"/>
              </a:rPr>
              <a:t>[</a:t>
            </a:r>
            <a:r>
              <a:rPr lang="en-US" sz="2800" i="1" dirty="0">
                <a:latin typeface="Garamond"/>
                <a:cs typeface="Garamond"/>
              </a:rPr>
              <a:t>x</a:t>
            </a:r>
            <a:r>
              <a:rPr lang="en-US" sz="2800" dirty="0">
                <a:latin typeface="Garamond"/>
                <a:cs typeface="Garamond"/>
              </a:rPr>
              <a:t>, </a:t>
            </a:r>
            <a:r>
              <a:rPr lang="en-US" sz="2800" i="1" dirty="0">
                <a:latin typeface="Garamond"/>
                <a:cs typeface="Garamond"/>
              </a:rPr>
              <a:t>y</a:t>
            </a:r>
            <a:r>
              <a:rPr lang="en-US" sz="2800" dirty="0">
                <a:latin typeface="Garamond"/>
                <a:cs typeface="Garamond"/>
              </a:rPr>
              <a:t>) </a:t>
            </a:r>
            <a:r>
              <a:rPr lang="en-US" sz="2400" dirty="0">
                <a:latin typeface="Garamond"/>
                <a:cs typeface="Garamond"/>
              </a:rPr>
              <a:t>⊆</a:t>
            </a:r>
            <a:r>
              <a:rPr lang="en-US" sz="2800" dirty="0">
                <a:latin typeface="Garamond"/>
                <a:cs typeface="Garamond"/>
              </a:rPr>
              <a:t> [0, 60)</a:t>
            </a:r>
            <a:endParaRPr lang="en-US" sz="2800" dirty="0">
              <a:latin typeface="Franklin Gothic Medium"/>
              <a:cs typeface="Franklin Gothic Medium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568700" y="2847854"/>
            <a:ext cx="5257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ranklin Gothic Medium"/>
                <a:cs typeface="Franklin Gothic Medium"/>
              </a:rPr>
              <a:t>their intersections, unions, etc.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7200" y="3583678"/>
            <a:ext cx="22542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ranklin Gothic Medium"/>
                <a:cs typeface="Franklin Gothic Medium"/>
              </a:rPr>
              <a:t>Probabilities: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568700" y="3579364"/>
            <a:ext cx="3111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latin typeface="Garamond"/>
                <a:cs typeface="Garamond"/>
              </a:rPr>
              <a:t>P</a:t>
            </a:r>
            <a:r>
              <a:rPr lang="en-US" sz="2800" dirty="0">
                <a:latin typeface="Garamond"/>
                <a:cs typeface="Garamond"/>
              </a:rPr>
              <a:t>([</a:t>
            </a:r>
            <a:r>
              <a:rPr lang="en-US" sz="2800" i="1" dirty="0">
                <a:latin typeface="Garamond"/>
                <a:cs typeface="Garamond"/>
              </a:rPr>
              <a:t>x</a:t>
            </a:r>
            <a:r>
              <a:rPr lang="en-US" sz="2800" dirty="0">
                <a:latin typeface="Garamond"/>
                <a:cs typeface="Garamond"/>
              </a:rPr>
              <a:t>, </a:t>
            </a:r>
            <a:r>
              <a:rPr lang="en-US" sz="2800" i="1" dirty="0">
                <a:latin typeface="Garamond"/>
                <a:cs typeface="Garamond"/>
              </a:rPr>
              <a:t>y</a:t>
            </a:r>
            <a:r>
              <a:rPr lang="en-US" sz="2800" dirty="0">
                <a:latin typeface="Garamond"/>
                <a:cs typeface="Garamond"/>
              </a:rPr>
              <a:t>)) = (</a:t>
            </a:r>
            <a:r>
              <a:rPr lang="en-US" sz="2800" i="1" dirty="0">
                <a:latin typeface="Garamond"/>
                <a:cs typeface="Garamond"/>
              </a:rPr>
              <a:t>y</a:t>
            </a:r>
            <a:r>
              <a:rPr lang="en-US" sz="2800" dirty="0">
                <a:latin typeface="Garamond"/>
                <a:cs typeface="Garamond"/>
              </a:rPr>
              <a:t> – </a:t>
            </a:r>
            <a:r>
              <a:rPr lang="en-US" sz="2800" i="1" dirty="0">
                <a:latin typeface="Garamond"/>
                <a:cs typeface="Garamond"/>
              </a:rPr>
              <a:t>x</a:t>
            </a:r>
            <a:r>
              <a:rPr lang="en-US" sz="2800" dirty="0">
                <a:latin typeface="Garamond"/>
                <a:cs typeface="Garamond"/>
              </a:rPr>
              <a:t>)/60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57200" y="4421878"/>
            <a:ext cx="3111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ranklin Gothic Medium"/>
                <a:cs typeface="Franklin Gothic Medium"/>
              </a:rPr>
              <a:t>Random variable: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568700" y="4413976"/>
            <a:ext cx="1651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latin typeface="Garamond"/>
                <a:cs typeface="Garamond"/>
              </a:rPr>
              <a:t>X</a:t>
            </a:r>
            <a:r>
              <a:rPr lang="en-US" sz="2800" dirty="0">
                <a:latin typeface="Garamond"/>
                <a:cs typeface="Garamond"/>
              </a:rPr>
              <a:t>(</a:t>
            </a:r>
            <a:r>
              <a:rPr lang="en-US" sz="2800" i="1" dirty="0">
                <a:latin typeface="Symbol" charset="2"/>
                <a:cs typeface="Symbol" charset="2"/>
              </a:rPr>
              <a:t>w</a:t>
            </a:r>
            <a:r>
              <a:rPr lang="en-US" sz="2800" dirty="0">
                <a:latin typeface="Garamond"/>
                <a:cs typeface="Garamond"/>
              </a:rPr>
              <a:t>)</a:t>
            </a:r>
            <a:r>
              <a:rPr lang="en-US" sz="2800" i="1" dirty="0">
                <a:latin typeface="Garamond"/>
                <a:cs typeface="Garamond"/>
              </a:rPr>
              <a:t> = </a:t>
            </a:r>
            <a:r>
              <a:rPr lang="en-US" sz="2800" i="1" dirty="0">
                <a:latin typeface="Symbol" charset="2"/>
                <a:cs typeface="Symbol" charset="2"/>
              </a:rPr>
              <a:t>w</a:t>
            </a:r>
            <a:endParaRPr lang="en-US" sz="2800" dirty="0">
              <a:latin typeface="Franklin Gothic Medium"/>
              <a:cs typeface="Franklin Gothic Medium"/>
            </a:endParaRPr>
          </a:p>
        </p:txBody>
      </p:sp>
    </p:spTree>
    <p:extLst>
      <p:ext uri="{BB962C8B-B14F-4D97-AF65-F5344CB8AC3E}">
        <p14:creationId xmlns:p14="http://schemas.microsoft.com/office/powerpoint/2010/main" val="2956498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/>
      <p:bldP spid="1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do calculations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1242683"/>
            <a:ext cx="8128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ranklin Gothic Medium"/>
                <a:cs typeface="Franklin Gothic Medium"/>
              </a:rPr>
              <a:t>You walk out of the apartment from 12:30 to 12:45. What is the probability you missed the delivery?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2491166"/>
            <a:ext cx="17526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/>
                </a:solidFill>
                <a:latin typeface="Franklin Gothic Medium"/>
                <a:cs typeface="Franklin Gothic Medium"/>
              </a:rPr>
              <a:t>Solution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274564"/>
            <a:ext cx="822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ranklin Gothic Medium"/>
                <a:cs typeface="Franklin Gothic Medium"/>
              </a:rPr>
              <a:t>Event of interest: </a:t>
            </a:r>
            <a:r>
              <a:rPr lang="en-US" sz="2800" i="1" dirty="0">
                <a:latin typeface="Garamond"/>
                <a:cs typeface="Garamond"/>
              </a:rPr>
              <a:t>E</a:t>
            </a:r>
            <a:r>
              <a:rPr lang="en-US" sz="2800" dirty="0">
                <a:latin typeface="Garamond"/>
                <a:cs typeface="Garamond"/>
              </a:rPr>
              <a:t> = [30, 45) </a:t>
            </a:r>
            <a:r>
              <a:rPr lang="en-US" sz="2800" dirty="0">
                <a:latin typeface="Franklin Gothic Medium"/>
                <a:cs typeface="Franklin Gothic Medium"/>
              </a:rPr>
              <a:t>or</a:t>
            </a:r>
            <a:r>
              <a:rPr lang="en-US" sz="2800" dirty="0">
                <a:latin typeface="Garamond"/>
                <a:cs typeface="Garamond"/>
              </a:rPr>
              <a:t> </a:t>
            </a:r>
            <a:r>
              <a:rPr lang="en-US" sz="2800" i="1" dirty="0">
                <a:latin typeface="Garamond"/>
                <a:cs typeface="Garamond"/>
              </a:rPr>
              <a:t>E</a:t>
            </a:r>
            <a:r>
              <a:rPr lang="en-US" sz="2800" dirty="0">
                <a:latin typeface="Garamond"/>
                <a:cs typeface="Garamond"/>
              </a:rPr>
              <a:t> = “30 ≤ </a:t>
            </a:r>
            <a:r>
              <a:rPr lang="en-US" sz="2800" i="1" dirty="0">
                <a:latin typeface="Garamond"/>
                <a:cs typeface="Garamond"/>
              </a:rPr>
              <a:t>X &lt; </a:t>
            </a:r>
            <a:r>
              <a:rPr lang="en-US" sz="2800" dirty="0">
                <a:latin typeface="Garamond"/>
                <a:cs typeface="Garamond"/>
              </a:rPr>
              <a:t>45</a:t>
            </a:r>
            <a:r>
              <a:rPr lang="en-US" sz="2800" i="1" dirty="0">
                <a:latin typeface="Garamond"/>
                <a:cs typeface="Garamond"/>
              </a:rPr>
              <a:t>”</a:t>
            </a:r>
            <a:r>
              <a:rPr lang="en-US" sz="2800" dirty="0">
                <a:latin typeface="Garamond"/>
                <a:cs typeface="Garamond"/>
              </a:rPr>
              <a:t>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5109714"/>
            <a:ext cx="5803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latin typeface="Garamond"/>
                <a:cs typeface="Garamond"/>
              </a:rPr>
              <a:t>P</a:t>
            </a:r>
            <a:r>
              <a:rPr lang="en-US" sz="2800" dirty="0">
                <a:latin typeface="Garamond"/>
                <a:cs typeface="Garamond"/>
              </a:rPr>
              <a:t>(</a:t>
            </a:r>
            <a:r>
              <a:rPr lang="en-US" sz="2800" i="1" dirty="0">
                <a:latin typeface="Garamond"/>
                <a:cs typeface="Garamond"/>
              </a:rPr>
              <a:t>E</a:t>
            </a:r>
            <a:r>
              <a:rPr lang="en-US" sz="2800" dirty="0">
                <a:latin typeface="Garamond"/>
                <a:cs typeface="Garamond"/>
              </a:rPr>
              <a:t>) = (45 – 30)/60 = 1/4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4362450" y="4142085"/>
            <a:ext cx="1524000" cy="461665"/>
            <a:chOff x="4362450" y="4142085"/>
            <a:chExt cx="1524000" cy="461665"/>
          </a:xfrm>
        </p:grpSpPr>
        <p:sp>
          <p:nvSpPr>
            <p:cNvPr id="18" name="Rectangle 17"/>
            <p:cNvSpPr/>
            <p:nvPr/>
          </p:nvSpPr>
          <p:spPr>
            <a:xfrm>
              <a:off x="4362450" y="4260850"/>
              <a:ext cx="1524000" cy="285750"/>
            </a:xfrm>
            <a:prstGeom prst="rect">
              <a:avLst/>
            </a:prstGeom>
            <a:pattFill prst="ltDnDiag">
              <a:fgClr>
                <a:schemeClr val="accent1"/>
              </a:fgClr>
              <a:bgClr>
                <a:prstClr val="white"/>
              </a:bgClr>
            </a:pattFill>
            <a:ln w="6350" cmpd="sng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933950" y="4142085"/>
              <a:ext cx="418996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i="1" dirty="0">
                  <a:latin typeface="Garamond"/>
                  <a:cs typeface="Garamond"/>
                </a:rPr>
                <a:t>E</a:t>
              </a:r>
              <a:endParaRPr lang="en-US" sz="24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1160786" y="4260850"/>
            <a:ext cx="6467217" cy="745182"/>
            <a:chOff x="1160786" y="4260850"/>
            <a:chExt cx="6467217" cy="745182"/>
          </a:xfrm>
        </p:grpSpPr>
        <p:sp>
          <p:nvSpPr>
            <p:cNvPr id="15" name="TextBox 14"/>
            <p:cNvSpPr txBox="1"/>
            <p:nvPr/>
          </p:nvSpPr>
          <p:spPr>
            <a:xfrm>
              <a:off x="1160786" y="4544367"/>
              <a:ext cx="32893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Garamond"/>
                  <a:cs typeface="Garamond"/>
                </a:rPr>
                <a:t>0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154797" y="4531667"/>
              <a:ext cx="47320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Garamond"/>
                  <a:cs typeface="Garamond"/>
                </a:rPr>
                <a:t>60</a:t>
              </a:r>
            </a:p>
          </p:txBody>
        </p:sp>
        <p:grpSp>
          <p:nvGrpSpPr>
            <p:cNvPr id="3" name="Group 2"/>
            <p:cNvGrpSpPr/>
            <p:nvPr/>
          </p:nvGrpSpPr>
          <p:grpSpPr>
            <a:xfrm>
              <a:off x="1314450" y="4260850"/>
              <a:ext cx="6096000" cy="311150"/>
              <a:chOff x="1314450" y="4260850"/>
              <a:chExt cx="6096000" cy="311150"/>
            </a:xfrm>
          </p:grpSpPr>
          <p:cxnSp>
            <p:nvCxnSpPr>
              <p:cNvPr id="9" name="Straight Connector 8"/>
              <p:cNvCxnSpPr/>
              <p:nvPr/>
            </p:nvCxnSpPr>
            <p:spPr>
              <a:xfrm>
                <a:off x="1314450" y="4572000"/>
                <a:ext cx="6096000" cy="0"/>
              </a:xfrm>
              <a:prstGeom prst="line">
                <a:avLst/>
              </a:prstGeom>
              <a:ln w="127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/>
              <p:cNvCxnSpPr/>
              <p:nvPr/>
            </p:nvCxnSpPr>
            <p:spPr>
              <a:xfrm>
                <a:off x="1314450" y="4260850"/>
                <a:ext cx="0" cy="31115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/>
            </p:nvCxnSpPr>
            <p:spPr>
              <a:xfrm>
                <a:off x="7410450" y="4260850"/>
                <a:ext cx="0" cy="31115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020000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647F5D-050D-4D9F-BD23-76E7BD0DD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Contents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2385052-83CB-49E4-B513-73386C6A64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7199" y="1195097"/>
            <a:ext cx="8229599" cy="5284258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2400" dirty="0"/>
              <a:t>1    Understanding Continuous Random Variables,</a:t>
            </a:r>
          </a:p>
          <a:p>
            <a:pPr marL="0" indent="0">
              <a:buNone/>
            </a:pPr>
            <a:r>
              <a:rPr lang="en-US" altLang="zh-CN" sz="2400" dirty="0"/>
              <a:t>	 PDF, CDF</a:t>
            </a:r>
          </a:p>
          <a:p>
            <a:pPr marL="0" indent="0">
              <a:buNone/>
            </a:pPr>
            <a:r>
              <a:rPr lang="en-US" altLang="zh-CN" sz="2400" dirty="0"/>
              <a:t>2    E(X) and Var(X) of Continuous Random Variables</a:t>
            </a:r>
          </a:p>
          <a:p>
            <a:pPr marL="0" indent="0">
              <a:buNone/>
            </a:pPr>
            <a:r>
              <a:rPr lang="en-US" altLang="zh-CN" sz="2400" dirty="0"/>
              <a:t>3	The Uniform Random Variable</a:t>
            </a:r>
          </a:p>
          <a:p>
            <a:pPr marL="0" indent="0">
              <a:buNone/>
            </a:pPr>
            <a:r>
              <a:rPr lang="en-US" altLang="zh-CN" sz="2400" dirty="0"/>
              <a:t>4	Normal Random Variables</a:t>
            </a:r>
          </a:p>
          <a:p>
            <a:pPr marL="0" indent="0">
              <a:buNone/>
            </a:pPr>
            <a:r>
              <a:rPr lang="en-US" altLang="zh-CN" sz="2400" dirty="0"/>
              <a:t>5	Exponential Random Variables</a:t>
            </a:r>
          </a:p>
          <a:p>
            <a:pPr marL="0" indent="0">
              <a:buNone/>
            </a:pPr>
            <a:r>
              <a:rPr lang="en-US" altLang="zh-CN" sz="2400" dirty="0"/>
              <a:t>6	Other Continuous Distributions</a:t>
            </a:r>
          </a:p>
        </p:txBody>
      </p:sp>
    </p:spTree>
    <p:extLst>
      <p:ext uri="{BB962C8B-B14F-4D97-AF65-F5344CB8AC3E}">
        <p14:creationId xmlns:p14="http://schemas.microsoft.com/office/powerpoint/2010/main" val="15820344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do calculations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1242683"/>
            <a:ext cx="8128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ranklin Gothic Medium"/>
                <a:cs typeface="Franklin Gothic Medium"/>
              </a:rPr>
              <a:t>From 12:08 - 12:12 and 12:54 - 12:57 the doorbell wasn’t working.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2531614"/>
            <a:ext cx="822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ranklin Gothic Medium"/>
                <a:cs typeface="Franklin Gothic Medium"/>
              </a:rPr>
              <a:t>Event of interest: </a:t>
            </a:r>
            <a:r>
              <a:rPr lang="en-US" sz="2800" i="1" dirty="0">
                <a:latin typeface="Garamond"/>
                <a:cs typeface="Garamond"/>
              </a:rPr>
              <a:t>E</a:t>
            </a:r>
            <a:r>
              <a:rPr lang="en-US" sz="2800" dirty="0">
                <a:latin typeface="Garamond"/>
                <a:cs typeface="Garamond"/>
              </a:rPr>
              <a:t> = “8 ≤ </a:t>
            </a:r>
            <a:r>
              <a:rPr lang="en-US" sz="2800" i="1" dirty="0">
                <a:latin typeface="Garamond"/>
                <a:cs typeface="Garamond"/>
              </a:rPr>
              <a:t>X &lt; </a:t>
            </a:r>
            <a:r>
              <a:rPr lang="en-US" sz="2800" dirty="0">
                <a:latin typeface="Garamond"/>
                <a:cs typeface="Garamond"/>
              </a:rPr>
              <a:t>12” </a:t>
            </a:r>
            <a:r>
              <a:rPr lang="en-US" sz="2400" dirty="0">
                <a:latin typeface="Garamond"/>
                <a:cs typeface="Garamond"/>
              </a:rPr>
              <a:t>∪</a:t>
            </a:r>
            <a:r>
              <a:rPr lang="en-US" sz="2800" dirty="0">
                <a:latin typeface="Garamond"/>
                <a:cs typeface="Garamond"/>
              </a:rPr>
              <a:t> “54 ≤ </a:t>
            </a:r>
            <a:r>
              <a:rPr lang="en-US" sz="2800" i="1" dirty="0">
                <a:latin typeface="Garamond"/>
                <a:cs typeface="Garamond"/>
              </a:rPr>
              <a:t>X &lt; </a:t>
            </a:r>
            <a:r>
              <a:rPr lang="en-US" sz="2800" dirty="0">
                <a:latin typeface="Garamond"/>
                <a:cs typeface="Garamond"/>
              </a:rPr>
              <a:t>57” 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160786" y="3361034"/>
            <a:ext cx="6467217" cy="768698"/>
            <a:chOff x="1160786" y="3361034"/>
            <a:chExt cx="6467217" cy="768698"/>
          </a:xfrm>
        </p:grpSpPr>
        <p:cxnSp>
          <p:nvCxnSpPr>
            <p:cNvPr id="6" name="Straight Connector 5"/>
            <p:cNvCxnSpPr/>
            <p:nvPr/>
          </p:nvCxnSpPr>
          <p:spPr>
            <a:xfrm>
              <a:off x="1314450" y="3695700"/>
              <a:ext cx="6096000" cy="0"/>
            </a:xfrm>
            <a:prstGeom prst="line">
              <a:avLst/>
            </a:prstGeom>
            <a:ln w="127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1160786" y="3668067"/>
              <a:ext cx="32893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Garamond"/>
                  <a:cs typeface="Garamond"/>
                </a:rPr>
                <a:t>0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154797" y="3655367"/>
              <a:ext cx="47320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Garamond"/>
                  <a:cs typeface="Garamond"/>
                </a:rPr>
                <a:t>60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6604000" y="3369617"/>
              <a:ext cx="501650" cy="285750"/>
            </a:xfrm>
            <a:prstGeom prst="rect">
              <a:avLst/>
            </a:prstGeom>
            <a:pattFill prst="ltDnDiag">
              <a:fgClr>
                <a:schemeClr val="accent1"/>
              </a:fgClr>
              <a:bgClr>
                <a:prstClr val="white"/>
              </a:bgClr>
            </a:pattFill>
            <a:ln w="6350" cmpd="sng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Straight Connector 11"/>
            <p:cNvCxnSpPr/>
            <p:nvPr/>
          </p:nvCxnSpPr>
          <p:spPr>
            <a:xfrm>
              <a:off x="1314450" y="3384550"/>
              <a:ext cx="0" cy="311150"/>
            </a:xfrm>
            <a:prstGeom prst="line">
              <a:avLst/>
            </a:prstGeom>
            <a:ln w="635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7410450" y="3384550"/>
              <a:ext cx="0" cy="311150"/>
            </a:xfrm>
            <a:prstGeom prst="line">
              <a:avLst/>
            </a:prstGeom>
            <a:ln w="635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/>
            <p:cNvSpPr/>
            <p:nvPr/>
          </p:nvSpPr>
          <p:spPr>
            <a:xfrm>
              <a:off x="2247900" y="3361034"/>
              <a:ext cx="603250" cy="285750"/>
            </a:xfrm>
            <a:prstGeom prst="rect">
              <a:avLst/>
            </a:prstGeom>
            <a:pattFill prst="ltDnDiag">
              <a:fgClr>
                <a:schemeClr val="accent1"/>
              </a:fgClr>
              <a:bgClr>
                <a:prstClr val="white"/>
              </a:bgClr>
            </a:pattFill>
            <a:ln w="6350" cmpd="sng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457200" y="4354064"/>
            <a:ext cx="822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latin typeface="Garamond"/>
                <a:cs typeface="Garamond"/>
              </a:rPr>
              <a:t>P</a:t>
            </a:r>
            <a:r>
              <a:rPr lang="en-US" sz="2800" dirty="0">
                <a:latin typeface="Garamond"/>
                <a:cs typeface="Garamond"/>
              </a:rPr>
              <a:t>(</a:t>
            </a:r>
            <a:r>
              <a:rPr lang="en-US" sz="2800" i="1" dirty="0">
                <a:latin typeface="Garamond"/>
                <a:cs typeface="Garamond"/>
              </a:rPr>
              <a:t>E</a:t>
            </a:r>
            <a:r>
              <a:rPr lang="en-US" sz="2800" dirty="0">
                <a:latin typeface="Garamond"/>
                <a:cs typeface="Garamond"/>
              </a:rPr>
              <a:t>) = </a:t>
            </a:r>
            <a:r>
              <a:rPr lang="en-US" sz="2800" i="1" dirty="0">
                <a:latin typeface="Garamond"/>
                <a:cs typeface="Garamond"/>
              </a:rPr>
              <a:t>P</a:t>
            </a:r>
            <a:r>
              <a:rPr lang="en-US" sz="2800" dirty="0">
                <a:latin typeface="Garamond"/>
                <a:cs typeface="Garamond"/>
              </a:rPr>
              <a:t>([8, 12)) + </a:t>
            </a:r>
            <a:r>
              <a:rPr lang="en-US" sz="2800" i="1" dirty="0">
                <a:latin typeface="Garamond"/>
                <a:cs typeface="Garamond"/>
              </a:rPr>
              <a:t>P</a:t>
            </a:r>
            <a:r>
              <a:rPr lang="en-US" sz="2800" dirty="0">
                <a:latin typeface="Garamond"/>
                <a:cs typeface="Garamond"/>
              </a:rPr>
              <a:t>([54, 57)) = 4/60 + 3/60 = 7/60 </a:t>
            </a:r>
          </a:p>
        </p:txBody>
      </p:sp>
    </p:spTree>
    <p:extLst>
      <p:ext uri="{BB962C8B-B14F-4D97-AF65-F5344CB8AC3E}">
        <p14:creationId xmlns:p14="http://schemas.microsoft.com/office/powerpoint/2010/main" val="4129796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Uniform random variable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1229983"/>
            <a:ext cx="822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ranklin Gothic Medium"/>
                <a:cs typeface="Franklin Gothic Medium"/>
              </a:rPr>
              <a:t>A random variable </a:t>
            </a:r>
            <a:r>
              <a:rPr lang="en-US" sz="2800" i="1" dirty="0">
                <a:latin typeface="Garamond"/>
                <a:cs typeface="Garamond"/>
              </a:rPr>
              <a:t>X</a:t>
            </a:r>
            <a:r>
              <a:rPr lang="en-US" sz="2800" dirty="0">
                <a:latin typeface="Franklin Gothic Medium"/>
                <a:cs typeface="Franklin Gothic Medium"/>
              </a:rPr>
              <a:t> is </a:t>
            </a:r>
            <a:r>
              <a:rPr lang="en-US" sz="2800" dirty="0">
                <a:latin typeface="Garamond"/>
                <a:cs typeface="Garamond"/>
              </a:rPr>
              <a:t>Uniform(0, 1)</a:t>
            </a:r>
            <a:r>
              <a:rPr lang="en-US" sz="2800" dirty="0">
                <a:latin typeface="Franklin Gothic Medium"/>
                <a:cs typeface="Franklin Gothic Medium"/>
              </a:rPr>
              <a:t> if its </a:t>
            </a:r>
            <a:r>
              <a:rPr lang="en-US" sz="2800" dirty="0" err="1">
                <a:latin typeface="Franklin Gothic Medium"/>
                <a:cs typeface="Franklin Gothic Medium"/>
              </a:rPr>
              <a:t>p.d.f</a:t>
            </a:r>
            <a:r>
              <a:rPr lang="en-US" sz="2800" dirty="0">
                <a:latin typeface="Franklin Gothic Medium"/>
                <a:cs typeface="Franklin Gothic Medium"/>
              </a:rPr>
              <a:t>. is</a:t>
            </a:r>
            <a:endParaRPr lang="en-US" sz="2800" i="1" dirty="0">
              <a:solidFill>
                <a:srgbClr val="FF9933"/>
              </a:solidFill>
              <a:latin typeface="Garamond"/>
              <a:cs typeface="Garamond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471164" y="1918029"/>
            <a:ext cx="3624342" cy="896957"/>
            <a:chOff x="471164" y="1918029"/>
            <a:chExt cx="3624342" cy="896957"/>
          </a:xfrm>
        </p:grpSpPr>
        <p:sp>
          <p:nvSpPr>
            <p:cNvPr id="4" name="TextBox 3"/>
            <p:cNvSpPr txBox="1"/>
            <p:nvPr/>
          </p:nvSpPr>
          <p:spPr>
            <a:xfrm>
              <a:off x="471164" y="2107109"/>
              <a:ext cx="104530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i="1" dirty="0">
                  <a:latin typeface="Garamond"/>
                  <a:cs typeface="Garamond"/>
                </a:rPr>
                <a:t>f</a:t>
              </a:r>
              <a:r>
                <a:rPr lang="en-US" sz="2800" dirty="0">
                  <a:latin typeface="Garamond"/>
                  <a:cs typeface="Garamond"/>
                </a:rPr>
                <a:t>(</a:t>
              </a:r>
              <a:r>
                <a:rPr lang="en-US" sz="2800" i="1" dirty="0">
                  <a:latin typeface="Garamond"/>
                  <a:cs typeface="Garamond"/>
                </a:rPr>
                <a:t>x</a:t>
              </a:r>
              <a:r>
                <a:rPr lang="en-US" sz="2800" dirty="0">
                  <a:latin typeface="Garamond"/>
                  <a:cs typeface="Garamond"/>
                </a:rPr>
                <a:t>) =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614946" y="2353321"/>
              <a:ext cx="32893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Garamond"/>
                  <a:cs typeface="Garamond"/>
                </a:rPr>
                <a:t>0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930267" y="1926264"/>
              <a:ext cx="166193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Franklin Gothic Medium"/>
                  <a:cs typeface="Franklin Gothic Medium"/>
                </a:rPr>
                <a:t>if</a:t>
              </a:r>
              <a:r>
                <a:rPr lang="en-US" sz="2400" dirty="0">
                  <a:latin typeface="Garamond"/>
                  <a:cs typeface="Garamond"/>
                </a:rPr>
                <a:t> </a:t>
              </a:r>
              <a:r>
                <a:rPr lang="en-US" sz="2400" i="1" dirty="0">
                  <a:latin typeface="Garamond"/>
                  <a:cs typeface="Garamond"/>
                </a:rPr>
                <a:t>x </a:t>
              </a:r>
              <a:r>
                <a:rPr lang="en-US" sz="2400" dirty="0">
                  <a:latin typeface="Garamond"/>
                  <a:cs typeface="Garamond"/>
                </a:rPr>
                <a:t>∈ (0, 1)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620381" y="1918029"/>
              <a:ext cx="32893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Garamond"/>
                  <a:cs typeface="Garamond"/>
                </a:rPr>
                <a:t>1</a:t>
              </a:r>
            </a:p>
          </p:txBody>
        </p:sp>
        <p:sp>
          <p:nvSpPr>
            <p:cNvPr id="16" name="Left Brace 15"/>
            <p:cNvSpPr/>
            <p:nvPr/>
          </p:nvSpPr>
          <p:spPr>
            <a:xfrm>
              <a:off x="1474331" y="2037080"/>
              <a:ext cx="190500" cy="725081"/>
            </a:xfrm>
            <a:prstGeom prst="leftBrace">
              <a:avLst>
                <a:gd name="adj1" fmla="val 41666"/>
                <a:gd name="adj2" fmla="val 50000"/>
              </a:avLst>
            </a:prstGeom>
            <a:ln w="1270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931182" y="2350247"/>
              <a:ext cx="216432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Franklin Gothic Medium"/>
                  <a:cs typeface="Franklin Gothic Medium"/>
                </a:rPr>
                <a:t>if</a:t>
              </a:r>
              <a:r>
                <a:rPr lang="en-US" sz="2400" dirty="0">
                  <a:latin typeface="Garamond"/>
                  <a:cs typeface="Garamond"/>
                </a:rPr>
                <a:t> </a:t>
              </a:r>
              <a:r>
                <a:rPr lang="en-US" sz="2400" i="1" dirty="0">
                  <a:latin typeface="Garamond"/>
                  <a:cs typeface="Garamond"/>
                </a:rPr>
                <a:t>x </a:t>
              </a:r>
              <a:r>
                <a:rPr lang="en-US" sz="2400" dirty="0">
                  <a:latin typeface="Garamond"/>
                  <a:cs typeface="Garamond"/>
                </a:rPr>
                <a:t>&lt;</a:t>
              </a:r>
              <a:r>
                <a:rPr lang="en-US" sz="2400" dirty="0">
                  <a:latin typeface="Symbol" charset="2"/>
                  <a:cs typeface="Symbol" charset="2"/>
                </a:rPr>
                <a:t> </a:t>
              </a:r>
              <a:r>
                <a:rPr lang="en-US" sz="2400" dirty="0">
                  <a:latin typeface="Garamond"/>
                  <a:cs typeface="Garamond"/>
                </a:rPr>
                <a:t>0 </a:t>
              </a:r>
              <a:r>
                <a:rPr lang="en-US" sz="2400" dirty="0">
                  <a:latin typeface="Franklin Gothic Medium"/>
                  <a:cs typeface="Franklin Gothic Medium"/>
                </a:rPr>
                <a:t>or</a:t>
              </a:r>
              <a:r>
                <a:rPr lang="en-US" sz="2400" dirty="0">
                  <a:latin typeface="Garamond"/>
                  <a:cs typeface="Garamond"/>
                </a:rPr>
                <a:t> </a:t>
              </a:r>
              <a:r>
                <a:rPr lang="en-US" sz="2400" i="1" dirty="0">
                  <a:latin typeface="Garamond"/>
                  <a:cs typeface="Garamond"/>
                </a:rPr>
                <a:t>x</a:t>
              </a:r>
              <a:r>
                <a:rPr lang="en-US" sz="2400" dirty="0">
                  <a:latin typeface="Garamond"/>
                  <a:cs typeface="Garamond"/>
                </a:rPr>
                <a:t> &gt; 1</a:t>
              </a: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4641348" y="1932604"/>
            <a:ext cx="4220023" cy="3319448"/>
            <a:chOff x="4641348" y="1932604"/>
            <a:chExt cx="4220023" cy="3319448"/>
          </a:xfrm>
        </p:grpSpPr>
        <p:pic>
          <p:nvPicPr>
            <p:cNvPr id="17" name="Picture 16" descr="uniform1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41348" y="2063749"/>
              <a:ext cx="4220023" cy="3188303"/>
            </a:xfrm>
            <a:prstGeom prst="rect">
              <a:avLst/>
            </a:prstGeom>
          </p:spPr>
        </p:pic>
        <p:sp>
          <p:nvSpPr>
            <p:cNvPr id="53" name="TextBox 52"/>
            <p:cNvSpPr txBox="1"/>
            <p:nvPr/>
          </p:nvSpPr>
          <p:spPr>
            <a:xfrm>
              <a:off x="4870450" y="1932604"/>
              <a:ext cx="56983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i="1" dirty="0">
                  <a:latin typeface="Garamond"/>
                  <a:cs typeface="Garamond"/>
                </a:rPr>
                <a:t>f</a:t>
              </a:r>
              <a:r>
                <a:rPr lang="en-US" sz="2000" dirty="0">
                  <a:latin typeface="Garamond"/>
                  <a:cs typeface="Garamond"/>
                </a:rPr>
                <a:t>(</a:t>
              </a:r>
              <a:r>
                <a:rPr lang="en-US" sz="2000" i="1" dirty="0">
                  <a:latin typeface="Garamond"/>
                  <a:cs typeface="Garamond"/>
                </a:rPr>
                <a:t>x</a:t>
              </a:r>
              <a:r>
                <a:rPr lang="en-US" sz="2000" dirty="0">
                  <a:latin typeface="Garamond"/>
                  <a:cs typeface="Garamond"/>
                </a:rPr>
                <a:t>)</a:t>
              </a:r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471164" y="3504573"/>
            <a:ext cx="388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ranklin Gothic Medium"/>
                <a:cs typeface="Franklin Gothic Medium"/>
              </a:rPr>
              <a:t>A </a:t>
            </a:r>
            <a:r>
              <a:rPr lang="en-US" sz="2800" dirty="0">
                <a:latin typeface="Garamond"/>
                <a:cs typeface="Garamond"/>
              </a:rPr>
              <a:t>Uniform(</a:t>
            </a:r>
            <a:r>
              <a:rPr lang="en-US" sz="2800" i="1" dirty="0">
                <a:latin typeface="Garamond"/>
                <a:cs typeface="Garamond"/>
              </a:rPr>
              <a:t>a</a:t>
            </a:r>
            <a:r>
              <a:rPr lang="en-US" sz="2800" dirty="0">
                <a:latin typeface="Garamond"/>
                <a:cs typeface="Garamond"/>
              </a:rPr>
              <a:t>, </a:t>
            </a:r>
            <a:r>
              <a:rPr lang="en-US" sz="2800" i="1" dirty="0">
                <a:latin typeface="Garamond"/>
                <a:cs typeface="Garamond"/>
              </a:rPr>
              <a:t>b</a:t>
            </a:r>
            <a:r>
              <a:rPr lang="en-US" sz="2800" dirty="0">
                <a:latin typeface="Garamond"/>
                <a:cs typeface="Garamond"/>
              </a:rPr>
              <a:t>)</a:t>
            </a:r>
            <a:r>
              <a:rPr lang="en-US" sz="2800" dirty="0">
                <a:latin typeface="Franklin Gothic Medium"/>
                <a:cs typeface="Franklin Gothic Medium"/>
              </a:rPr>
              <a:t> has </a:t>
            </a:r>
            <a:r>
              <a:rPr lang="en-US" sz="2800" dirty="0" err="1">
                <a:latin typeface="Franklin Gothic Medium"/>
                <a:cs typeface="Franklin Gothic Medium"/>
              </a:rPr>
              <a:t>p.d.f</a:t>
            </a:r>
            <a:r>
              <a:rPr lang="en-US" sz="2800" dirty="0">
                <a:latin typeface="Franklin Gothic Medium"/>
                <a:cs typeface="Franklin Gothic Medium"/>
              </a:rPr>
              <a:t>. </a:t>
            </a:r>
            <a:endParaRPr lang="en-US" sz="2800" i="1" dirty="0">
              <a:solidFill>
                <a:srgbClr val="FF9933"/>
              </a:solidFill>
              <a:latin typeface="Garamond"/>
              <a:cs typeface="Garamond"/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457941" y="4293089"/>
            <a:ext cx="4432341" cy="896957"/>
            <a:chOff x="457941" y="4293089"/>
            <a:chExt cx="4432341" cy="896957"/>
          </a:xfrm>
        </p:grpSpPr>
        <p:sp>
          <p:nvSpPr>
            <p:cNvPr id="49" name="TextBox 48"/>
            <p:cNvSpPr txBox="1"/>
            <p:nvPr/>
          </p:nvSpPr>
          <p:spPr>
            <a:xfrm>
              <a:off x="457941" y="4482169"/>
              <a:ext cx="104530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i="1" dirty="0">
                  <a:latin typeface="Garamond"/>
                  <a:cs typeface="Garamond"/>
                </a:rPr>
                <a:t>f</a:t>
              </a:r>
              <a:r>
                <a:rPr lang="en-US" sz="2800" dirty="0">
                  <a:latin typeface="Garamond"/>
                  <a:cs typeface="Garamond"/>
                </a:rPr>
                <a:t>(</a:t>
              </a:r>
              <a:r>
                <a:rPr lang="en-US" sz="2800" i="1" dirty="0">
                  <a:latin typeface="Garamond"/>
                  <a:cs typeface="Garamond"/>
                </a:rPr>
                <a:t>x</a:t>
              </a:r>
              <a:r>
                <a:rPr lang="en-US" sz="2800" dirty="0">
                  <a:latin typeface="Garamond"/>
                  <a:cs typeface="Garamond"/>
                </a:rPr>
                <a:t>) =</a:t>
              </a: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1601723" y="4728381"/>
              <a:ext cx="32893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Garamond"/>
                  <a:cs typeface="Garamond"/>
                </a:rPr>
                <a:t>0</a:t>
              </a: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2698094" y="4314024"/>
              <a:ext cx="162346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Franklin Gothic Medium"/>
                  <a:cs typeface="Franklin Gothic Medium"/>
                </a:rPr>
                <a:t>if</a:t>
              </a:r>
              <a:r>
                <a:rPr lang="en-US" sz="2400" dirty="0">
                  <a:latin typeface="Garamond"/>
                  <a:cs typeface="Garamond"/>
                </a:rPr>
                <a:t> </a:t>
              </a:r>
              <a:r>
                <a:rPr lang="en-US" sz="2400" i="1" dirty="0">
                  <a:latin typeface="Garamond"/>
                  <a:cs typeface="Garamond"/>
                </a:rPr>
                <a:t>x </a:t>
              </a:r>
              <a:r>
                <a:rPr lang="en-US" sz="2400" dirty="0">
                  <a:latin typeface="Garamond"/>
                  <a:cs typeface="Garamond"/>
                </a:rPr>
                <a:t>∈ (</a:t>
              </a:r>
              <a:r>
                <a:rPr lang="en-US" sz="2400" i="1" dirty="0">
                  <a:latin typeface="Garamond"/>
                  <a:cs typeface="Garamond"/>
                </a:rPr>
                <a:t>a</a:t>
              </a:r>
              <a:r>
                <a:rPr lang="en-US" sz="2400" dirty="0">
                  <a:latin typeface="Garamond"/>
                  <a:cs typeface="Garamond"/>
                </a:rPr>
                <a:t>, </a:t>
              </a:r>
              <a:r>
                <a:rPr lang="en-US" sz="2400" i="1" dirty="0">
                  <a:latin typeface="Garamond"/>
                  <a:cs typeface="Garamond"/>
                </a:rPr>
                <a:t>b</a:t>
              </a:r>
              <a:r>
                <a:rPr lang="en-US" sz="2400" dirty="0">
                  <a:latin typeface="Garamond"/>
                  <a:cs typeface="Garamond"/>
                </a:rPr>
                <a:t>)</a:t>
              </a: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1607158" y="4293089"/>
              <a:ext cx="116239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Garamond"/>
                  <a:cs typeface="Garamond"/>
                </a:rPr>
                <a:t>1/(</a:t>
              </a:r>
              <a:r>
                <a:rPr lang="en-US" sz="2400" i="1" dirty="0">
                  <a:latin typeface="Garamond"/>
                  <a:cs typeface="Garamond"/>
                </a:rPr>
                <a:t>b </a:t>
              </a:r>
              <a:r>
                <a:rPr lang="en-US" sz="2400" dirty="0">
                  <a:latin typeface="Garamond"/>
                  <a:cs typeface="Garamond"/>
                </a:rPr>
                <a:t>- </a:t>
              </a:r>
              <a:r>
                <a:rPr lang="en-US" sz="2400" i="1" dirty="0">
                  <a:latin typeface="Garamond"/>
                  <a:cs typeface="Garamond"/>
                </a:rPr>
                <a:t>a</a:t>
              </a:r>
              <a:r>
                <a:rPr lang="en-US" sz="2400" dirty="0">
                  <a:latin typeface="Garamond"/>
                  <a:cs typeface="Garamond"/>
                </a:rPr>
                <a:t>)</a:t>
              </a:r>
            </a:p>
          </p:txBody>
        </p:sp>
        <p:sp>
          <p:nvSpPr>
            <p:cNvPr id="57" name="Left Brace 56"/>
            <p:cNvSpPr/>
            <p:nvPr/>
          </p:nvSpPr>
          <p:spPr>
            <a:xfrm>
              <a:off x="1461108" y="4412140"/>
              <a:ext cx="190500" cy="725081"/>
            </a:xfrm>
            <a:prstGeom prst="leftBrace">
              <a:avLst>
                <a:gd name="adj1" fmla="val 41666"/>
                <a:gd name="adj2" fmla="val 50000"/>
              </a:avLst>
            </a:prstGeom>
            <a:ln w="1270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2699009" y="4725307"/>
              <a:ext cx="219127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Franklin Gothic Medium"/>
                  <a:cs typeface="Franklin Gothic Medium"/>
                </a:rPr>
                <a:t>if</a:t>
              </a:r>
              <a:r>
                <a:rPr lang="en-US" sz="2400" dirty="0">
                  <a:latin typeface="Garamond"/>
                  <a:cs typeface="Garamond"/>
                </a:rPr>
                <a:t> </a:t>
              </a:r>
              <a:r>
                <a:rPr lang="en-US" sz="2400" i="1" dirty="0">
                  <a:latin typeface="Garamond"/>
                  <a:cs typeface="Garamond"/>
                </a:rPr>
                <a:t>x </a:t>
              </a:r>
              <a:r>
                <a:rPr lang="en-US" sz="2400" dirty="0">
                  <a:latin typeface="Garamond"/>
                  <a:cs typeface="Garamond"/>
                </a:rPr>
                <a:t>&lt;</a:t>
              </a:r>
              <a:r>
                <a:rPr lang="en-US" sz="2400" dirty="0">
                  <a:latin typeface="Symbol" charset="2"/>
                  <a:cs typeface="Symbol" charset="2"/>
                </a:rPr>
                <a:t> </a:t>
              </a:r>
              <a:r>
                <a:rPr lang="en-US" sz="2400" i="1" dirty="0">
                  <a:latin typeface="Garamond"/>
                  <a:cs typeface="Garamond"/>
                </a:rPr>
                <a:t>a</a:t>
              </a:r>
              <a:r>
                <a:rPr lang="en-US" sz="2400" dirty="0">
                  <a:latin typeface="Garamond"/>
                  <a:cs typeface="Garamond"/>
                </a:rPr>
                <a:t> </a:t>
              </a:r>
              <a:r>
                <a:rPr lang="en-US" sz="2400" dirty="0">
                  <a:latin typeface="Franklin Gothic Medium"/>
                  <a:cs typeface="Franklin Gothic Medium"/>
                </a:rPr>
                <a:t>or</a:t>
              </a:r>
              <a:r>
                <a:rPr lang="en-US" sz="2400" dirty="0">
                  <a:latin typeface="Garamond"/>
                  <a:cs typeface="Garamond"/>
                </a:rPr>
                <a:t> </a:t>
              </a:r>
              <a:r>
                <a:rPr lang="en-US" sz="2400" i="1" dirty="0">
                  <a:latin typeface="Garamond"/>
                  <a:cs typeface="Garamond"/>
                </a:rPr>
                <a:t>x</a:t>
              </a:r>
              <a:r>
                <a:rPr lang="en-US" sz="2400" dirty="0">
                  <a:latin typeface="Garamond"/>
                  <a:cs typeface="Garamond"/>
                </a:rPr>
                <a:t> &gt; </a:t>
              </a:r>
              <a:r>
                <a:rPr lang="en-US" sz="2400" i="1" dirty="0">
                  <a:latin typeface="Garamond"/>
                  <a:cs typeface="Garamond"/>
                </a:rPr>
                <a:t>b</a:t>
              </a:r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1430254" y="5753100"/>
            <a:ext cx="6422188" cy="745182"/>
            <a:chOff x="1160786" y="4260850"/>
            <a:chExt cx="6422188" cy="745182"/>
          </a:xfrm>
        </p:grpSpPr>
        <p:sp>
          <p:nvSpPr>
            <p:cNvPr id="60" name="TextBox 59"/>
            <p:cNvSpPr txBox="1"/>
            <p:nvPr/>
          </p:nvSpPr>
          <p:spPr>
            <a:xfrm>
              <a:off x="1160786" y="4544367"/>
              <a:ext cx="38314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dirty="0">
                  <a:latin typeface="Garamond"/>
                  <a:cs typeface="Garamond"/>
                </a:rPr>
                <a:t>a</a:t>
              </a: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7199827" y="4531667"/>
              <a:ext cx="38314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i="1" dirty="0">
                  <a:latin typeface="Garamond"/>
                  <a:cs typeface="Garamond"/>
                </a:rPr>
                <a:t>b</a:t>
              </a:r>
            </a:p>
          </p:txBody>
        </p:sp>
        <p:grpSp>
          <p:nvGrpSpPr>
            <p:cNvPr id="62" name="Group 61"/>
            <p:cNvGrpSpPr/>
            <p:nvPr/>
          </p:nvGrpSpPr>
          <p:grpSpPr>
            <a:xfrm>
              <a:off x="1314450" y="4260850"/>
              <a:ext cx="6096000" cy="311150"/>
              <a:chOff x="1314450" y="4260850"/>
              <a:chExt cx="6096000" cy="311150"/>
            </a:xfrm>
          </p:grpSpPr>
          <p:cxnSp>
            <p:nvCxnSpPr>
              <p:cNvPr id="63" name="Straight Connector 62"/>
              <p:cNvCxnSpPr/>
              <p:nvPr/>
            </p:nvCxnSpPr>
            <p:spPr>
              <a:xfrm>
                <a:off x="1314450" y="4572000"/>
                <a:ext cx="6096000" cy="0"/>
              </a:xfrm>
              <a:prstGeom prst="line">
                <a:avLst/>
              </a:prstGeom>
              <a:ln w="127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/>
              <p:cNvCxnSpPr/>
              <p:nvPr/>
            </p:nvCxnSpPr>
            <p:spPr>
              <a:xfrm>
                <a:off x="1314450" y="4260850"/>
                <a:ext cx="0" cy="31115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/>
              <p:nvPr/>
            </p:nvCxnSpPr>
            <p:spPr>
              <a:xfrm>
                <a:off x="7410450" y="4260850"/>
                <a:ext cx="0" cy="31115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6" name="Group 65"/>
          <p:cNvGrpSpPr/>
          <p:nvPr/>
        </p:nvGrpSpPr>
        <p:grpSpPr>
          <a:xfrm>
            <a:off x="1476134" y="5326672"/>
            <a:ext cx="401478" cy="737578"/>
            <a:chOff x="1206666" y="2843822"/>
            <a:chExt cx="401478" cy="737578"/>
          </a:xfrm>
        </p:grpSpPr>
        <p:cxnSp>
          <p:nvCxnSpPr>
            <p:cNvPr id="67" name="Straight Arrow Connector 66"/>
            <p:cNvCxnSpPr/>
            <p:nvPr/>
          </p:nvCxnSpPr>
          <p:spPr>
            <a:xfrm>
              <a:off x="1390650" y="3270250"/>
              <a:ext cx="0" cy="311150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TextBox 67"/>
            <p:cNvSpPr txBox="1"/>
            <p:nvPr/>
          </p:nvSpPr>
          <p:spPr>
            <a:xfrm>
              <a:off x="1206666" y="2843822"/>
              <a:ext cx="40147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dirty="0">
                  <a:solidFill>
                    <a:srgbClr val="FF9933"/>
                  </a:solidFill>
                  <a:latin typeface="Garamond"/>
                  <a:cs typeface="Garamond"/>
                </a:rPr>
                <a:t>X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70970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E-6 -5.55556E-6 L 0.65417 -5.55556E-6 " pathEditMode="relative" ptsTypes="AA">
                                      <p:cBhvr>
                                        <p:cTn id="33" dur="2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9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4621542" y="3739096"/>
            <a:ext cx="4145569" cy="2821177"/>
            <a:chOff x="4621542" y="3739096"/>
            <a:chExt cx="4145569" cy="2821177"/>
          </a:xfrm>
        </p:grpSpPr>
        <p:pic>
          <p:nvPicPr>
            <p:cNvPr id="17" name="Picture 16" descr="uniformpdf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33014" y="3739096"/>
              <a:ext cx="3734097" cy="2821177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4621542" y="3961809"/>
              <a:ext cx="67358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9933"/>
                  </a:solidFill>
                  <a:latin typeface="Garamond"/>
                  <a:cs typeface="Garamond"/>
                </a:rPr>
                <a:t>1/60</a:t>
              </a:r>
            </a:p>
          </p:txBody>
        </p:sp>
        <p:cxnSp>
          <p:nvCxnSpPr>
            <p:cNvPr id="19" name="Straight Connector 18"/>
            <p:cNvCxnSpPr/>
            <p:nvPr/>
          </p:nvCxnSpPr>
          <p:spPr>
            <a:xfrm flipH="1">
              <a:off x="5270500" y="4191000"/>
              <a:ext cx="571500" cy="0"/>
            </a:xfrm>
            <a:prstGeom prst="line">
              <a:avLst/>
            </a:prstGeom>
            <a:ln w="9525" cmpd="sng"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/>
          </p:nvSpPr>
          <p:spPr>
            <a:xfrm>
              <a:off x="6929749" y="6141113"/>
              <a:ext cx="37275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i="1" dirty="0">
                  <a:solidFill>
                    <a:srgbClr val="FF9933"/>
                  </a:solidFill>
                  <a:latin typeface="Garamond"/>
                  <a:cs typeface="Garamond"/>
                </a:rPr>
                <a:t>x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Interpretation of the </a:t>
            </a:r>
            <a:r>
              <a:rPr lang="en-US" dirty="0" err="1"/>
              <a:t>p.d.f</a:t>
            </a:r>
            <a:r>
              <a:rPr lang="en-US" dirty="0"/>
              <a:t>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34918" y="1253466"/>
            <a:ext cx="8229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ranklin Gothic Medium"/>
                <a:cs typeface="Franklin Gothic Medium"/>
              </a:rPr>
              <a:t>The </a:t>
            </a:r>
            <a:r>
              <a:rPr lang="en-US" sz="2800" dirty="0" err="1">
                <a:latin typeface="Franklin Gothic Medium"/>
                <a:cs typeface="Franklin Gothic Medium"/>
              </a:rPr>
              <a:t>p.d.f</a:t>
            </a:r>
            <a:r>
              <a:rPr lang="en-US" sz="2800" dirty="0">
                <a:latin typeface="Franklin Gothic Medium"/>
                <a:cs typeface="Franklin Gothic Medium"/>
              </a:rPr>
              <a:t>. value </a:t>
            </a:r>
            <a:r>
              <a:rPr lang="en-US" sz="2800" i="1" dirty="0">
                <a:latin typeface="Garamond"/>
                <a:cs typeface="Garamond"/>
              </a:rPr>
              <a:t>f</a:t>
            </a:r>
            <a:r>
              <a:rPr lang="en-US" sz="2800" dirty="0">
                <a:latin typeface="Garamond"/>
                <a:cs typeface="Garamond"/>
              </a:rPr>
              <a:t>(</a:t>
            </a:r>
            <a:r>
              <a:rPr lang="en-US" sz="2800" i="1" dirty="0">
                <a:latin typeface="Garamond"/>
                <a:cs typeface="Garamond"/>
              </a:rPr>
              <a:t>x</a:t>
            </a:r>
            <a:r>
              <a:rPr lang="en-US" sz="2800" dirty="0">
                <a:latin typeface="Garamond"/>
                <a:cs typeface="Garamond"/>
              </a:rPr>
              <a:t>)</a:t>
            </a:r>
            <a:r>
              <a:rPr lang="en-US" sz="2800" i="1" dirty="0">
                <a:latin typeface="Symbol" charset="2"/>
                <a:cs typeface="Symbol" charset="2"/>
              </a:rPr>
              <a:t> d</a:t>
            </a:r>
            <a:r>
              <a:rPr lang="en-US" sz="2800" dirty="0">
                <a:latin typeface="Franklin Gothic Medium"/>
                <a:cs typeface="Franklin Gothic Medium"/>
              </a:rPr>
              <a:t> approximates the probability that </a:t>
            </a:r>
            <a:r>
              <a:rPr lang="en-US" sz="2800" i="1" dirty="0">
                <a:latin typeface="Garamond"/>
                <a:cs typeface="Garamond"/>
              </a:rPr>
              <a:t>X</a:t>
            </a:r>
            <a:r>
              <a:rPr lang="en-US" sz="2800" dirty="0">
                <a:latin typeface="Franklin Gothic Medium"/>
                <a:cs typeface="Franklin Gothic Medium"/>
              </a:rPr>
              <a:t> </a:t>
            </a:r>
            <a:r>
              <a:rPr lang="en-US" sz="2800" dirty="0">
                <a:solidFill>
                  <a:srgbClr val="FF9933"/>
                </a:solidFill>
                <a:latin typeface="Franklin Gothic Medium"/>
                <a:cs typeface="Franklin Gothic Medium"/>
              </a:rPr>
              <a:t>in an interval of length </a:t>
            </a:r>
            <a:r>
              <a:rPr lang="en-US" sz="2800" i="1" dirty="0">
                <a:solidFill>
                  <a:srgbClr val="FF9933"/>
                </a:solidFill>
                <a:latin typeface="Symbol" charset="2"/>
                <a:cs typeface="Symbol" charset="2"/>
              </a:rPr>
              <a:t>d </a:t>
            </a:r>
            <a:r>
              <a:rPr lang="en-US" sz="2800" dirty="0">
                <a:solidFill>
                  <a:srgbClr val="FF9933"/>
                </a:solidFill>
                <a:latin typeface="Franklin Gothic Medium"/>
                <a:cs typeface="Franklin Gothic Medium"/>
              </a:rPr>
              <a:t>around </a:t>
            </a:r>
            <a:r>
              <a:rPr lang="en-US" sz="2800" i="1" dirty="0">
                <a:solidFill>
                  <a:srgbClr val="FF9933"/>
                </a:solidFill>
                <a:latin typeface="Garamond"/>
                <a:cs typeface="Garamond"/>
              </a:rPr>
              <a:t>x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57200" y="3754528"/>
            <a:ext cx="19177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/>
                </a:solidFill>
                <a:latin typeface="Franklin Gothic Medium"/>
                <a:cs typeface="Franklin Gothic Medium"/>
              </a:rPr>
              <a:t>Example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57200" y="4441166"/>
            <a:ext cx="3721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ranklin Gothic Medium"/>
                <a:cs typeface="Franklin Gothic Medium"/>
              </a:rPr>
              <a:t>If </a:t>
            </a:r>
            <a:r>
              <a:rPr lang="en-US" sz="2800" i="1" dirty="0">
                <a:solidFill>
                  <a:prstClr val="black"/>
                </a:solidFill>
                <a:latin typeface="Garamond"/>
                <a:cs typeface="Garamond"/>
              </a:rPr>
              <a:t>X</a:t>
            </a:r>
            <a:r>
              <a:rPr lang="en-US" sz="2800" dirty="0">
                <a:latin typeface="Franklin Gothic Medium"/>
                <a:cs typeface="Franklin Gothic Medium"/>
              </a:rPr>
              <a:t> is uniform, then</a:t>
            </a:r>
            <a:endParaRPr lang="en-US" sz="2800" i="1" dirty="0">
              <a:solidFill>
                <a:srgbClr val="FF9933"/>
              </a:solidFill>
              <a:latin typeface="Garamond"/>
              <a:cs typeface="Garamond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64461" y="5775942"/>
            <a:ext cx="375868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i="1" dirty="0">
                <a:solidFill>
                  <a:prstClr val="black"/>
                </a:solidFill>
                <a:latin typeface="Garamond"/>
                <a:cs typeface="Garamond"/>
              </a:rPr>
              <a:t>P</a:t>
            </a:r>
            <a:r>
              <a:rPr lang="en-US" sz="2800" dirty="0">
                <a:solidFill>
                  <a:prstClr val="black"/>
                </a:solidFill>
                <a:latin typeface="Garamond"/>
                <a:cs typeface="Garamond"/>
              </a:rPr>
              <a:t>(</a:t>
            </a:r>
            <a:r>
              <a:rPr lang="en-US" sz="2800" i="1" dirty="0">
                <a:solidFill>
                  <a:prstClr val="black"/>
                </a:solidFill>
                <a:latin typeface="Garamond"/>
                <a:cs typeface="Garamond"/>
              </a:rPr>
              <a:t>x </a:t>
            </a:r>
            <a:r>
              <a:rPr lang="en-US" sz="2800" dirty="0">
                <a:latin typeface="Garamond"/>
                <a:cs typeface="Garamond"/>
              </a:rPr>
              <a:t>≤ </a:t>
            </a:r>
            <a:r>
              <a:rPr lang="en-US" sz="2800" i="1" dirty="0">
                <a:solidFill>
                  <a:prstClr val="black"/>
                </a:solidFill>
                <a:latin typeface="Garamond"/>
                <a:cs typeface="Garamond"/>
              </a:rPr>
              <a:t>X</a:t>
            </a:r>
            <a:r>
              <a:rPr lang="en-US" sz="2800" dirty="0">
                <a:solidFill>
                  <a:prstClr val="black"/>
                </a:solidFill>
                <a:latin typeface="Garamond"/>
                <a:cs typeface="Garamond"/>
              </a:rPr>
              <a:t> &lt; </a:t>
            </a:r>
            <a:r>
              <a:rPr lang="en-US" sz="2800" i="1" dirty="0">
                <a:solidFill>
                  <a:prstClr val="black"/>
                </a:solidFill>
                <a:latin typeface="Garamond"/>
                <a:cs typeface="Garamond"/>
              </a:rPr>
              <a:t>x</a:t>
            </a:r>
            <a:r>
              <a:rPr lang="en-US" sz="2800" dirty="0">
                <a:solidFill>
                  <a:prstClr val="black"/>
                </a:solidFill>
                <a:latin typeface="Garamond"/>
                <a:cs typeface="Garamond"/>
              </a:rPr>
              <a:t> + </a:t>
            </a:r>
            <a:r>
              <a:rPr lang="en-US" sz="2800" i="1" dirty="0">
                <a:solidFill>
                  <a:prstClr val="black"/>
                </a:solidFill>
                <a:latin typeface="Symbol" charset="2"/>
                <a:cs typeface="Symbol" charset="2"/>
              </a:rPr>
              <a:t>d</a:t>
            </a:r>
            <a:r>
              <a:rPr lang="en-US" sz="2800" dirty="0">
                <a:solidFill>
                  <a:prstClr val="black"/>
                </a:solidFill>
                <a:latin typeface="Garamond"/>
                <a:cs typeface="Garamond"/>
              </a:rPr>
              <a:t>) = </a:t>
            </a:r>
            <a:r>
              <a:rPr lang="en-US" sz="2800" i="1" dirty="0">
                <a:solidFill>
                  <a:prstClr val="black"/>
                </a:solidFill>
                <a:latin typeface="Symbol" charset="2"/>
                <a:cs typeface="Symbol" charset="2"/>
              </a:rPr>
              <a:t>d</a:t>
            </a:r>
            <a:r>
              <a:rPr lang="en-US" sz="2800" dirty="0">
                <a:solidFill>
                  <a:prstClr val="black"/>
                </a:solidFill>
                <a:latin typeface="Garamond"/>
                <a:cs typeface="Garamond"/>
              </a:rPr>
              <a:t>/60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64461" y="5119106"/>
            <a:ext cx="181955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i="1" dirty="0">
                <a:solidFill>
                  <a:prstClr val="black"/>
                </a:solidFill>
                <a:latin typeface="Garamond"/>
                <a:cs typeface="Garamond"/>
              </a:rPr>
              <a:t>f</a:t>
            </a:r>
            <a:r>
              <a:rPr lang="en-US" sz="2800" dirty="0">
                <a:solidFill>
                  <a:prstClr val="black"/>
                </a:solidFill>
                <a:latin typeface="Garamond"/>
                <a:cs typeface="Garamond"/>
              </a:rPr>
              <a:t>(</a:t>
            </a:r>
            <a:r>
              <a:rPr lang="en-US" sz="2800" i="1" dirty="0">
                <a:solidFill>
                  <a:prstClr val="black"/>
                </a:solidFill>
                <a:latin typeface="Garamond"/>
                <a:cs typeface="Garamond"/>
              </a:rPr>
              <a:t>x</a:t>
            </a:r>
            <a:r>
              <a:rPr lang="en-US" sz="2800" dirty="0">
                <a:solidFill>
                  <a:prstClr val="black"/>
                </a:solidFill>
                <a:latin typeface="Garamond"/>
                <a:cs typeface="Garamond"/>
              </a:rPr>
              <a:t>) = 1/60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6832600" y="4191000"/>
            <a:ext cx="770416" cy="2082800"/>
            <a:chOff x="6832600" y="4191000"/>
            <a:chExt cx="770416" cy="2082800"/>
          </a:xfrm>
        </p:grpSpPr>
        <p:cxnSp>
          <p:nvCxnSpPr>
            <p:cNvPr id="21" name="Straight Connector 20"/>
            <p:cNvCxnSpPr/>
            <p:nvPr/>
          </p:nvCxnSpPr>
          <p:spPr>
            <a:xfrm>
              <a:off x="7099300" y="4191000"/>
              <a:ext cx="0" cy="2076450"/>
            </a:xfrm>
            <a:prstGeom prst="line">
              <a:avLst/>
            </a:prstGeom>
            <a:ln w="12700" cmpd="sng"/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ectangle 22"/>
            <p:cNvSpPr/>
            <p:nvPr/>
          </p:nvSpPr>
          <p:spPr>
            <a:xfrm>
              <a:off x="7099300" y="4197350"/>
              <a:ext cx="152400" cy="207645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" name="Straight Arrow Connector 25"/>
            <p:cNvCxnSpPr/>
            <p:nvPr/>
          </p:nvCxnSpPr>
          <p:spPr>
            <a:xfrm flipH="1">
              <a:off x="7251700" y="6090656"/>
              <a:ext cx="266700" cy="0"/>
            </a:xfrm>
            <a:prstGeom prst="straightConnector1">
              <a:avLst/>
            </a:prstGeom>
            <a:ln w="6350" cmpd="sng">
              <a:tailEnd type="arrow" w="med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/>
            <p:nvPr/>
          </p:nvCxnSpPr>
          <p:spPr>
            <a:xfrm>
              <a:off x="6832600" y="6085312"/>
              <a:ext cx="266700" cy="0"/>
            </a:xfrm>
            <a:prstGeom prst="straightConnector1">
              <a:avLst/>
            </a:prstGeom>
            <a:ln w="6350" cmpd="sng">
              <a:tailEnd type="arrow" w="med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ectangle 28"/>
            <p:cNvSpPr/>
            <p:nvPr/>
          </p:nvSpPr>
          <p:spPr>
            <a:xfrm>
              <a:off x="7258050" y="5766780"/>
              <a:ext cx="34496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i="1" dirty="0">
                  <a:solidFill>
                    <a:srgbClr val="FF9933"/>
                  </a:solidFill>
                  <a:latin typeface="Symbol" charset="2"/>
                  <a:cs typeface="Symbol" charset="2"/>
                </a:rPr>
                <a:t>d</a:t>
              </a:r>
              <a:endParaRPr lang="en-US" dirty="0">
                <a:solidFill>
                  <a:srgbClr val="FF9933"/>
                </a:solidFill>
              </a:endParaRPr>
            </a:p>
          </p:txBody>
        </p:sp>
      </p:grpSp>
      <p:sp>
        <p:nvSpPr>
          <p:cNvPr id="30" name="Rectangle 29"/>
          <p:cNvSpPr/>
          <p:nvPr/>
        </p:nvSpPr>
        <p:spPr>
          <a:xfrm>
            <a:off x="1815478" y="2914319"/>
            <a:ext cx="480757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>
                <a:solidFill>
                  <a:prstClr val="black"/>
                </a:solidFill>
                <a:latin typeface="Garamond"/>
                <a:cs typeface="Garamond"/>
              </a:rPr>
              <a:t>P</a:t>
            </a:r>
            <a:r>
              <a:rPr lang="en-US" sz="2800" dirty="0">
                <a:solidFill>
                  <a:prstClr val="black"/>
                </a:solidFill>
                <a:latin typeface="Garamond"/>
                <a:cs typeface="Garamond"/>
              </a:rPr>
              <a:t>(</a:t>
            </a:r>
            <a:r>
              <a:rPr lang="en-US" sz="2800" i="1" dirty="0">
                <a:solidFill>
                  <a:prstClr val="black"/>
                </a:solidFill>
                <a:latin typeface="Garamond"/>
                <a:cs typeface="Garamond"/>
              </a:rPr>
              <a:t>x </a:t>
            </a:r>
            <a:r>
              <a:rPr lang="en-US" sz="2800" dirty="0">
                <a:solidFill>
                  <a:prstClr val="black"/>
                </a:solidFill>
                <a:latin typeface="Garamond"/>
                <a:cs typeface="Garamond"/>
              </a:rPr>
              <a:t>≤ </a:t>
            </a:r>
            <a:r>
              <a:rPr lang="en-US" sz="2800" i="1" dirty="0">
                <a:solidFill>
                  <a:prstClr val="black"/>
                </a:solidFill>
                <a:latin typeface="Garamond"/>
                <a:cs typeface="Garamond"/>
              </a:rPr>
              <a:t>X</a:t>
            </a:r>
            <a:r>
              <a:rPr lang="en-US" sz="2800" dirty="0">
                <a:solidFill>
                  <a:prstClr val="black"/>
                </a:solidFill>
                <a:latin typeface="Garamond"/>
                <a:cs typeface="Garamond"/>
              </a:rPr>
              <a:t> &lt; </a:t>
            </a:r>
            <a:r>
              <a:rPr lang="en-US" sz="2800" i="1" dirty="0">
                <a:solidFill>
                  <a:prstClr val="black"/>
                </a:solidFill>
                <a:latin typeface="Garamond"/>
                <a:cs typeface="Garamond"/>
              </a:rPr>
              <a:t>x</a:t>
            </a:r>
            <a:r>
              <a:rPr lang="en-US" sz="2800" dirty="0">
                <a:solidFill>
                  <a:prstClr val="black"/>
                </a:solidFill>
                <a:latin typeface="Garamond"/>
                <a:cs typeface="Garamond"/>
              </a:rPr>
              <a:t> + </a:t>
            </a:r>
            <a:r>
              <a:rPr lang="en-US" sz="2800" i="1" dirty="0">
                <a:solidFill>
                  <a:prstClr val="black"/>
                </a:solidFill>
                <a:latin typeface="Symbol" charset="2"/>
                <a:cs typeface="Symbol" charset="2"/>
              </a:rPr>
              <a:t>d</a:t>
            </a:r>
            <a:r>
              <a:rPr lang="en-US" sz="2800" dirty="0">
                <a:solidFill>
                  <a:prstClr val="black"/>
                </a:solidFill>
                <a:latin typeface="Garamond"/>
                <a:cs typeface="Garamond"/>
              </a:rPr>
              <a:t>) = </a:t>
            </a:r>
            <a:r>
              <a:rPr lang="en-US" sz="2800" i="1" dirty="0">
                <a:solidFill>
                  <a:prstClr val="black"/>
                </a:solidFill>
                <a:latin typeface="Garamond"/>
                <a:cs typeface="Garamond"/>
              </a:rPr>
              <a:t>f</a:t>
            </a:r>
            <a:r>
              <a:rPr lang="en-US" sz="2800" dirty="0">
                <a:solidFill>
                  <a:prstClr val="black"/>
                </a:solidFill>
                <a:latin typeface="Garamond"/>
                <a:cs typeface="Garamond"/>
              </a:rPr>
              <a:t>(</a:t>
            </a:r>
            <a:r>
              <a:rPr lang="en-US" sz="2800" i="1" dirty="0">
                <a:solidFill>
                  <a:prstClr val="black"/>
                </a:solidFill>
                <a:latin typeface="Garamond"/>
                <a:cs typeface="Garamond"/>
              </a:rPr>
              <a:t>x</a:t>
            </a:r>
            <a:r>
              <a:rPr lang="en-US" sz="2800" dirty="0">
                <a:solidFill>
                  <a:prstClr val="black"/>
                </a:solidFill>
                <a:latin typeface="Garamond"/>
                <a:cs typeface="Garamond"/>
              </a:rPr>
              <a:t>) </a:t>
            </a:r>
            <a:r>
              <a:rPr lang="en-US" sz="2800" i="1" dirty="0">
                <a:solidFill>
                  <a:prstClr val="black"/>
                </a:solidFill>
                <a:latin typeface="Symbol" charset="2"/>
                <a:cs typeface="Symbol" charset="2"/>
              </a:rPr>
              <a:t>d</a:t>
            </a:r>
            <a:r>
              <a:rPr lang="en-US" sz="2800" dirty="0">
                <a:solidFill>
                  <a:prstClr val="black"/>
                </a:solidFill>
                <a:latin typeface="Symbol" charset="2"/>
                <a:cs typeface="Symbol" charset="2"/>
              </a:rPr>
              <a:t> </a:t>
            </a:r>
            <a:r>
              <a:rPr lang="en-US" sz="2800" dirty="0">
                <a:solidFill>
                  <a:prstClr val="black"/>
                </a:solidFill>
                <a:latin typeface="Garamond"/>
                <a:cs typeface="Garamond"/>
              </a:rPr>
              <a:t>+ </a:t>
            </a:r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Garamond"/>
                <a:cs typeface="Garamond"/>
              </a:rPr>
              <a:t>o(</a:t>
            </a:r>
            <a:r>
              <a:rPr lang="en-US" sz="2800" i="1" dirty="0">
                <a:solidFill>
                  <a:schemeClr val="bg1">
                    <a:lumMod val="85000"/>
                  </a:schemeClr>
                </a:solidFill>
                <a:latin typeface="Symbol" charset="2"/>
                <a:cs typeface="Symbol" charset="2"/>
              </a:rPr>
              <a:t>d</a:t>
            </a:r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Garamond"/>
                <a:cs typeface="Garamond"/>
              </a:rPr>
              <a:t>)</a:t>
            </a:r>
            <a:r>
              <a:rPr lang="en-US" sz="2800" dirty="0">
                <a:solidFill>
                  <a:prstClr val="black"/>
                </a:solidFill>
                <a:latin typeface="Garamond"/>
                <a:cs typeface="Garamond"/>
              </a:rPr>
              <a:t>   </a:t>
            </a:r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1813631" y="2308549"/>
            <a:ext cx="474778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>
                <a:solidFill>
                  <a:prstClr val="black"/>
                </a:solidFill>
                <a:latin typeface="Garamond"/>
                <a:cs typeface="Garamond"/>
              </a:rPr>
              <a:t>P</a:t>
            </a:r>
            <a:r>
              <a:rPr lang="en-US" sz="2800" dirty="0">
                <a:solidFill>
                  <a:prstClr val="black"/>
                </a:solidFill>
                <a:latin typeface="Garamond"/>
                <a:cs typeface="Garamond"/>
              </a:rPr>
              <a:t>(</a:t>
            </a:r>
            <a:r>
              <a:rPr lang="en-US" sz="2800" i="1" dirty="0">
                <a:solidFill>
                  <a:prstClr val="black"/>
                </a:solidFill>
                <a:latin typeface="Garamond"/>
                <a:cs typeface="Garamond"/>
              </a:rPr>
              <a:t>x </a:t>
            </a:r>
            <a:r>
              <a:rPr lang="en-US" sz="2800" dirty="0">
                <a:latin typeface="Garamond"/>
                <a:cs typeface="Garamond"/>
              </a:rPr>
              <a:t>–</a:t>
            </a:r>
            <a:r>
              <a:rPr lang="en-US" sz="2800" dirty="0">
                <a:solidFill>
                  <a:prstClr val="black"/>
                </a:solidFill>
                <a:latin typeface="Garamond"/>
                <a:cs typeface="Garamond"/>
              </a:rPr>
              <a:t> </a:t>
            </a:r>
            <a:r>
              <a:rPr lang="en-US" sz="2800" i="1" dirty="0">
                <a:solidFill>
                  <a:prstClr val="black"/>
                </a:solidFill>
                <a:latin typeface="Symbol" charset="2"/>
                <a:cs typeface="Symbol" charset="2"/>
              </a:rPr>
              <a:t>d</a:t>
            </a:r>
            <a:r>
              <a:rPr lang="en-US" sz="2800" i="1" dirty="0">
                <a:solidFill>
                  <a:prstClr val="black"/>
                </a:solidFill>
                <a:latin typeface="Garamond"/>
                <a:cs typeface="Garamond"/>
              </a:rPr>
              <a:t> </a:t>
            </a:r>
            <a:r>
              <a:rPr lang="en-US" sz="2800" dirty="0">
                <a:solidFill>
                  <a:prstClr val="black"/>
                </a:solidFill>
                <a:latin typeface="Garamond"/>
                <a:cs typeface="Garamond"/>
              </a:rPr>
              <a:t>≤ </a:t>
            </a:r>
            <a:r>
              <a:rPr lang="en-US" sz="2800" i="1" dirty="0">
                <a:solidFill>
                  <a:prstClr val="black"/>
                </a:solidFill>
                <a:latin typeface="Garamond"/>
                <a:cs typeface="Garamond"/>
              </a:rPr>
              <a:t>X</a:t>
            </a:r>
            <a:r>
              <a:rPr lang="en-US" sz="2800" dirty="0">
                <a:solidFill>
                  <a:prstClr val="black"/>
                </a:solidFill>
                <a:latin typeface="Garamond"/>
                <a:cs typeface="Garamond"/>
              </a:rPr>
              <a:t> &lt; </a:t>
            </a:r>
            <a:r>
              <a:rPr lang="en-US" sz="2800" i="1" dirty="0">
                <a:solidFill>
                  <a:prstClr val="black"/>
                </a:solidFill>
                <a:latin typeface="Garamond"/>
                <a:cs typeface="Garamond"/>
              </a:rPr>
              <a:t>x</a:t>
            </a:r>
            <a:r>
              <a:rPr lang="en-US" sz="2800" dirty="0">
                <a:solidFill>
                  <a:prstClr val="black"/>
                </a:solidFill>
                <a:latin typeface="Garamond"/>
                <a:cs typeface="Garamond"/>
              </a:rPr>
              <a:t>) = </a:t>
            </a:r>
            <a:r>
              <a:rPr lang="en-US" sz="2800" i="1" dirty="0">
                <a:solidFill>
                  <a:prstClr val="black"/>
                </a:solidFill>
                <a:latin typeface="Garamond"/>
                <a:cs typeface="Garamond"/>
              </a:rPr>
              <a:t>f</a:t>
            </a:r>
            <a:r>
              <a:rPr lang="en-US" sz="2800" dirty="0">
                <a:solidFill>
                  <a:prstClr val="black"/>
                </a:solidFill>
                <a:latin typeface="Garamond"/>
                <a:cs typeface="Garamond"/>
              </a:rPr>
              <a:t>(</a:t>
            </a:r>
            <a:r>
              <a:rPr lang="en-US" sz="2800" i="1" dirty="0">
                <a:solidFill>
                  <a:prstClr val="black"/>
                </a:solidFill>
                <a:latin typeface="Garamond"/>
                <a:cs typeface="Garamond"/>
              </a:rPr>
              <a:t>x</a:t>
            </a:r>
            <a:r>
              <a:rPr lang="en-US" sz="2800" dirty="0">
                <a:solidFill>
                  <a:prstClr val="black"/>
                </a:solidFill>
                <a:latin typeface="Garamond"/>
                <a:cs typeface="Garamond"/>
              </a:rPr>
              <a:t>) </a:t>
            </a:r>
            <a:r>
              <a:rPr lang="en-US" sz="2800" i="1" dirty="0">
                <a:solidFill>
                  <a:prstClr val="black"/>
                </a:solidFill>
                <a:latin typeface="Symbol" charset="2"/>
                <a:cs typeface="Symbol" charset="2"/>
              </a:rPr>
              <a:t>d</a:t>
            </a:r>
            <a:r>
              <a:rPr lang="en-US" sz="2800" dirty="0">
                <a:solidFill>
                  <a:prstClr val="black"/>
                </a:solidFill>
                <a:latin typeface="Symbol" charset="2"/>
                <a:cs typeface="Symbol" charset="2"/>
              </a:rPr>
              <a:t> </a:t>
            </a:r>
            <a:r>
              <a:rPr lang="en-US" sz="2800" dirty="0">
                <a:solidFill>
                  <a:prstClr val="black"/>
                </a:solidFill>
                <a:latin typeface="Garamond"/>
                <a:cs typeface="Garamond"/>
              </a:rPr>
              <a:t>+ </a:t>
            </a:r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Garamond"/>
                <a:cs typeface="Garamond"/>
              </a:rPr>
              <a:t>o(</a:t>
            </a:r>
            <a:r>
              <a:rPr lang="en-US" sz="2800" i="1" dirty="0">
                <a:solidFill>
                  <a:schemeClr val="bg1">
                    <a:lumMod val="85000"/>
                  </a:schemeClr>
                </a:solidFill>
                <a:latin typeface="Symbol" charset="2"/>
                <a:cs typeface="Symbol" charset="2"/>
              </a:rPr>
              <a:t>d</a:t>
            </a:r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Garamond"/>
                <a:cs typeface="Garamond"/>
              </a:rPr>
              <a:t>)</a:t>
            </a:r>
            <a:r>
              <a:rPr lang="en-US" sz="2800" dirty="0">
                <a:solidFill>
                  <a:prstClr val="black"/>
                </a:solidFill>
                <a:latin typeface="Garamond"/>
                <a:cs typeface="Garamond"/>
              </a:rPr>
              <a:t> 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5451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0"/>
      <p:bldP spid="30" grpId="0"/>
      <p:bldP spid="3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Uniform random variable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1229983"/>
            <a:ext cx="822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ranklin Gothic Medium"/>
                <a:cs typeface="Franklin Gothic Medium"/>
              </a:rPr>
              <a:t>A random variable </a:t>
            </a:r>
            <a:r>
              <a:rPr lang="en-US" sz="2800" i="1" dirty="0">
                <a:latin typeface="Garamond"/>
                <a:cs typeface="Garamond"/>
              </a:rPr>
              <a:t>X</a:t>
            </a:r>
            <a:r>
              <a:rPr lang="en-US" sz="2800" dirty="0">
                <a:latin typeface="Franklin Gothic Medium"/>
                <a:cs typeface="Franklin Gothic Medium"/>
              </a:rPr>
              <a:t> is </a:t>
            </a:r>
            <a:r>
              <a:rPr lang="en-US" sz="2800" dirty="0">
                <a:latin typeface="Garamond"/>
                <a:cs typeface="Garamond"/>
              </a:rPr>
              <a:t>Uniform(0, 1)</a:t>
            </a:r>
            <a:r>
              <a:rPr lang="en-US" sz="2800" dirty="0">
                <a:latin typeface="Franklin Gothic Medium"/>
                <a:cs typeface="Franklin Gothic Medium"/>
              </a:rPr>
              <a:t> if its </a:t>
            </a:r>
            <a:r>
              <a:rPr lang="en-US" sz="2800" dirty="0" err="1">
                <a:latin typeface="Franklin Gothic Medium"/>
                <a:cs typeface="Franklin Gothic Medium"/>
              </a:rPr>
              <a:t>p.d.f</a:t>
            </a:r>
            <a:r>
              <a:rPr lang="en-US" sz="2800" dirty="0">
                <a:latin typeface="Franklin Gothic Medium"/>
                <a:cs typeface="Franklin Gothic Medium"/>
              </a:rPr>
              <a:t>. is</a:t>
            </a:r>
            <a:endParaRPr lang="en-US" sz="2800" i="1" dirty="0">
              <a:solidFill>
                <a:srgbClr val="FF9933"/>
              </a:solidFill>
              <a:latin typeface="Garamond"/>
              <a:cs typeface="Garamond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71164" y="2107109"/>
            <a:ext cx="10453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>
                <a:latin typeface="Garamond"/>
                <a:cs typeface="Garamond"/>
              </a:rPr>
              <a:t>f</a:t>
            </a:r>
            <a:r>
              <a:rPr lang="en-US" sz="2800" dirty="0">
                <a:latin typeface="Garamond"/>
                <a:cs typeface="Garamond"/>
              </a:rPr>
              <a:t>(</a:t>
            </a:r>
            <a:r>
              <a:rPr lang="en-US" sz="2800" i="1" dirty="0">
                <a:latin typeface="Garamond"/>
                <a:cs typeface="Garamond"/>
              </a:rPr>
              <a:t>x</a:t>
            </a:r>
            <a:r>
              <a:rPr lang="en-US" sz="2800" dirty="0">
                <a:latin typeface="Garamond"/>
                <a:cs typeface="Garamond"/>
              </a:rPr>
              <a:t>) =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614946" y="2353321"/>
            <a:ext cx="3289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Garamond"/>
                <a:cs typeface="Garamond"/>
              </a:rPr>
              <a:t>0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930267" y="1926264"/>
            <a:ext cx="15735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anklin Gothic Medium"/>
                <a:cs typeface="Franklin Gothic Medium"/>
              </a:rPr>
              <a:t>if</a:t>
            </a:r>
            <a:r>
              <a:rPr lang="en-US" sz="2400" dirty="0">
                <a:latin typeface="Garamond"/>
                <a:cs typeface="Garamond"/>
              </a:rPr>
              <a:t> </a:t>
            </a:r>
            <a:r>
              <a:rPr lang="en-US" sz="2400" i="1" dirty="0">
                <a:latin typeface="Garamond"/>
                <a:cs typeface="Garamond"/>
              </a:rPr>
              <a:t>x </a:t>
            </a:r>
            <a:r>
              <a:rPr lang="en-US" sz="2400" dirty="0">
                <a:latin typeface="Symbol" charset="2"/>
                <a:cs typeface="Symbol" charset="2"/>
                <a:sym typeface="Symbol" panose="05050102010706020507" pitchFamily="18" charset="2"/>
              </a:rPr>
              <a:t></a:t>
            </a:r>
            <a:r>
              <a:rPr lang="en-US" sz="2400" dirty="0">
                <a:latin typeface="Garamond"/>
                <a:cs typeface="Garamond"/>
              </a:rPr>
              <a:t> [0, 1]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620381" y="1918029"/>
            <a:ext cx="3289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Garamond"/>
                <a:cs typeface="Garamond"/>
              </a:rPr>
              <a:t>1</a:t>
            </a:r>
          </a:p>
        </p:txBody>
      </p:sp>
      <p:sp>
        <p:nvSpPr>
          <p:cNvPr id="16" name="Left Brace 15"/>
          <p:cNvSpPr/>
          <p:nvPr/>
        </p:nvSpPr>
        <p:spPr>
          <a:xfrm>
            <a:off x="1474331" y="2037080"/>
            <a:ext cx="190500" cy="725081"/>
          </a:xfrm>
          <a:prstGeom prst="leftBrace">
            <a:avLst>
              <a:gd name="adj1" fmla="val 41666"/>
              <a:gd name="adj2" fmla="val 50000"/>
            </a:avLst>
          </a:prstGeom>
          <a:ln w="1270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 descr="uniform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1348" y="2559049"/>
            <a:ext cx="4220023" cy="3188303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931182" y="2350247"/>
            <a:ext cx="21643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anklin Gothic Medium"/>
                <a:cs typeface="Franklin Gothic Medium"/>
              </a:rPr>
              <a:t>if</a:t>
            </a:r>
            <a:r>
              <a:rPr lang="en-US" sz="2400" dirty="0">
                <a:latin typeface="Garamond"/>
                <a:cs typeface="Garamond"/>
              </a:rPr>
              <a:t> </a:t>
            </a:r>
            <a:r>
              <a:rPr lang="en-US" sz="2400" i="1" dirty="0">
                <a:latin typeface="Garamond"/>
                <a:cs typeface="Garamond"/>
              </a:rPr>
              <a:t>x </a:t>
            </a:r>
            <a:r>
              <a:rPr lang="en-US" sz="2400" dirty="0">
                <a:latin typeface="Garamond"/>
                <a:cs typeface="Garamond"/>
              </a:rPr>
              <a:t>&lt;</a:t>
            </a:r>
            <a:r>
              <a:rPr lang="en-US" sz="2400" dirty="0">
                <a:latin typeface="Symbol" charset="2"/>
                <a:cs typeface="Symbol" charset="2"/>
              </a:rPr>
              <a:t> </a:t>
            </a:r>
            <a:r>
              <a:rPr lang="en-US" sz="2400" dirty="0">
                <a:latin typeface="Garamond"/>
                <a:cs typeface="Garamond"/>
              </a:rPr>
              <a:t>0 </a:t>
            </a:r>
            <a:r>
              <a:rPr lang="en-US" sz="2400" dirty="0">
                <a:latin typeface="Franklin Gothic Medium"/>
                <a:cs typeface="Franklin Gothic Medium"/>
              </a:rPr>
              <a:t>or</a:t>
            </a:r>
            <a:r>
              <a:rPr lang="en-US" sz="2400" dirty="0">
                <a:latin typeface="Garamond"/>
                <a:cs typeface="Garamond"/>
              </a:rPr>
              <a:t> </a:t>
            </a:r>
            <a:r>
              <a:rPr lang="en-US" sz="2400" i="1" dirty="0">
                <a:latin typeface="Garamond"/>
                <a:cs typeface="Garamond"/>
              </a:rPr>
              <a:t>x</a:t>
            </a:r>
            <a:r>
              <a:rPr lang="en-US" sz="2400" dirty="0">
                <a:latin typeface="Garamond"/>
                <a:cs typeface="Garamond"/>
              </a:rPr>
              <a:t> &gt; 1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421837" y="3931791"/>
            <a:ext cx="2353480" cy="461665"/>
            <a:chOff x="421837" y="3931791"/>
            <a:chExt cx="2353480" cy="461665"/>
          </a:xfrm>
        </p:grpSpPr>
        <p:sp>
          <p:nvSpPr>
            <p:cNvPr id="19" name="TextBox 18"/>
            <p:cNvSpPr txBox="1"/>
            <p:nvPr/>
          </p:nvSpPr>
          <p:spPr>
            <a:xfrm>
              <a:off x="421837" y="3931791"/>
              <a:ext cx="235348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dirty="0">
                  <a:latin typeface="Garamond"/>
                  <a:cs typeface="Garamond"/>
                </a:rPr>
                <a:t>E</a:t>
              </a:r>
              <a:r>
                <a:rPr lang="en-US" sz="2400" dirty="0">
                  <a:latin typeface="Garamond"/>
                  <a:cs typeface="Garamond"/>
                </a:rPr>
                <a:t>[</a:t>
              </a:r>
              <a:r>
                <a:rPr lang="en-US" sz="2400" i="1" dirty="0">
                  <a:latin typeface="Garamond"/>
                  <a:cs typeface="Garamond"/>
                </a:rPr>
                <a:t>X</a:t>
              </a:r>
              <a:r>
                <a:rPr lang="en-US" sz="2400" dirty="0">
                  <a:latin typeface="Garamond"/>
                  <a:cs typeface="Garamond"/>
                </a:rPr>
                <a:t>] = </a:t>
              </a:r>
              <a:r>
                <a:rPr lang="en-US" sz="2400" dirty="0">
                  <a:solidFill>
                    <a:prstClr val="black"/>
                  </a:solidFill>
                  <a:latin typeface="Garamond"/>
                  <a:cs typeface="Garamond"/>
                </a:rPr>
                <a:t>∫</a:t>
              </a:r>
              <a:r>
                <a:rPr lang="en-US" sz="2400" baseline="-25000" dirty="0">
                  <a:latin typeface="Garamond"/>
                  <a:cs typeface="Garamond"/>
                </a:rPr>
                <a:t>0</a:t>
              </a:r>
              <a:r>
                <a:rPr lang="en-US" sz="2400" i="1" dirty="0">
                  <a:latin typeface="Garamond"/>
                  <a:cs typeface="Garamond"/>
                </a:rPr>
                <a:t> x f</a:t>
              </a:r>
              <a:r>
                <a:rPr lang="en-US" sz="2400" dirty="0">
                  <a:latin typeface="Garamond"/>
                  <a:cs typeface="Garamond"/>
                </a:rPr>
                <a:t>(</a:t>
              </a:r>
              <a:r>
                <a:rPr lang="en-US" sz="2400" i="1" dirty="0">
                  <a:latin typeface="Garamond"/>
                  <a:cs typeface="Garamond"/>
                </a:rPr>
                <a:t>x</a:t>
              </a:r>
              <a:r>
                <a:rPr lang="en-US" sz="2400" dirty="0">
                  <a:latin typeface="Garamond"/>
                  <a:cs typeface="Garamond"/>
                </a:rPr>
                <a:t>)</a:t>
              </a:r>
              <a:r>
                <a:rPr lang="en-US" sz="2400" i="1" dirty="0">
                  <a:latin typeface="Garamond"/>
                  <a:cs typeface="Garamond"/>
                </a:rPr>
                <a:t>dx</a:t>
              </a:r>
              <a:endParaRPr lang="en-US" sz="2400" dirty="0">
                <a:latin typeface="Garamond"/>
                <a:cs typeface="Garamond"/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1488646" y="3933459"/>
              <a:ext cx="280846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aseline="30000" dirty="0">
                  <a:solidFill>
                    <a:prstClr val="black"/>
                  </a:solidFill>
                  <a:latin typeface="Garamond"/>
                  <a:cs typeface="Garamond"/>
                </a:rPr>
                <a:t>1</a:t>
              </a:r>
              <a:endParaRPr lang="en-US" sz="2400" baseline="30000" dirty="0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421837" y="3072309"/>
            <a:ext cx="1133644" cy="461665"/>
            <a:chOff x="421837" y="3072309"/>
            <a:chExt cx="1133644" cy="461665"/>
          </a:xfrm>
        </p:grpSpPr>
        <p:sp>
          <p:nvSpPr>
            <p:cNvPr id="21" name="TextBox 20"/>
            <p:cNvSpPr txBox="1"/>
            <p:nvPr/>
          </p:nvSpPr>
          <p:spPr>
            <a:xfrm>
              <a:off x="421837" y="3072309"/>
              <a:ext cx="113364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prstClr val="black"/>
                  </a:solidFill>
                  <a:latin typeface="Garamond"/>
                  <a:cs typeface="Garamond"/>
                </a:rPr>
                <a:t>∫</a:t>
              </a:r>
              <a:r>
                <a:rPr lang="en-US" sz="2400" baseline="-25000" dirty="0">
                  <a:latin typeface="Garamond"/>
                  <a:cs typeface="Garamond"/>
                </a:rPr>
                <a:t>0</a:t>
              </a:r>
              <a:r>
                <a:rPr lang="en-US" sz="2400" i="1" dirty="0">
                  <a:latin typeface="Garamond"/>
                  <a:cs typeface="Garamond"/>
                </a:rPr>
                <a:t> f</a:t>
              </a:r>
              <a:r>
                <a:rPr lang="en-US" sz="2400" dirty="0">
                  <a:latin typeface="Garamond"/>
                  <a:cs typeface="Garamond"/>
                </a:rPr>
                <a:t>(</a:t>
              </a:r>
              <a:r>
                <a:rPr lang="en-US" sz="2400" i="1" dirty="0">
                  <a:latin typeface="Garamond"/>
                  <a:cs typeface="Garamond"/>
                </a:rPr>
                <a:t>x</a:t>
              </a:r>
              <a:r>
                <a:rPr lang="en-US" sz="2400" dirty="0">
                  <a:latin typeface="Garamond"/>
                  <a:cs typeface="Garamond"/>
                </a:rPr>
                <a:t>)</a:t>
              </a:r>
              <a:r>
                <a:rPr lang="en-US" sz="2400" i="1" dirty="0">
                  <a:latin typeface="Garamond"/>
                  <a:cs typeface="Garamond"/>
                </a:rPr>
                <a:t>dx</a:t>
              </a:r>
              <a:endParaRPr lang="en-US" sz="2400" dirty="0">
                <a:latin typeface="Garamond"/>
                <a:cs typeface="Garamond"/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531006" y="3072309"/>
              <a:ext cx="280846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aseline="30000" dirty="0">
                  <a:solidFill>
                    <a:prstClr val="black"/>
                  </a:solidFill>
                  <a:latin typeface="Garamond"/>
                  <a:cs typeface="Garamond"/>
                </a:rPr>
                <a:t>1</a:t>
              </a:r>
              <a:endParaRPr lang="en-US" sz="2400" baseline="30000" dirty="0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1462044" y="3072309"/>
            <a:ext cx="1505490" cy="461665"/>
            <a:chOff x="1462044" y="3072309"/>
            <a:chExt cx="1505490" cy="461665"/>
          </a:xfrm>
        </p:grpSpPr>
        <p:sp>
          <p:nvSpPr>
            <p:cNvPr id="23" name="TextBox 22"/>
            <p:cNvSpPr txBox="1"/>
            <p:nvPr/>
          </p:nvSpPr>
          <p:spPr>
            <a:xfrm>
              <a:off x="1462044" y="3072309"/>
              <a:ext cx="150549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prstClr val="black"/>
                  </a:solidFill>
                  <a:latin typeface="Garamond"/>
                  <a:cs typeface="Garamond"/>
                </a:rPr>
                <a:t>= ∫</a:t>
              </a:r>
              <a:r>
                <a:rPr lang="en-US" sz="2400" baseline="-25000" dirty="0">
                  <a:latin typeface="Garamond"/>
                  <a:cs typeface="Garamond"/>
                </a:rPr>
                <a:t>0</a:t>
              </a:r>
              <a:r>
                <a:rPr lang="en-US" sz="2400" i="1" dirty="0">
                  <a:latin typeface="Garamond"/>
                  <a:cs typeface="Garamond"/>
                </a:rPr>
                <a:t> dx</a:t>
              </a:r>
              <a:r>
                <a:rPr lang="en-US" sz="2400" dirty="0">
                  <a:latin typeface="Garamond"/>
                  <a:cs typeface="Garamond"/>
                </a:rPr>
                <a:t> = 1</a:t>
              </a: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870856" y="3072309"/>
              <a:ext cx="280846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aseline="30000" dirty="0">
                  <a:solidFill>
                    <a:prstClr val="black"/>
                  </a:solidFill>
                  <a:latin typeface="Garamond"/>
                  <a:cs typeface="Garamond"/>
                </a:rPr>
                <a:t>1</a:t>
              </a:r>
              <a:endParaRPr lang="en-US" sz="2400" baseline="300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2632528" y="3913079"/>
            <a:ext cx="1265040" cy="461665"/>
            <a:chOff x="2632528" y="3913079"/>
            <a:chExt cx="1265040" cy="461665"/>
          </a:xfrm>
        </p:grpSpPr>
        <p:sp>
          <p:nvSpPr>
            <p:cNvPr id="25" name="Rectangle 24"/>
            <p:cNvSpPr/>
            <p:nvPr/>
          </p:nvSpPr>
          <p:spPr>
            <a:xfrm>
              <a:off x="2632528" y="3913079"/>
              <a:ext cx="126504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en-US" sz="2400" dirty="0">
                  <a:solidFill>
                    <a:prstClr val="black"/>
                  </a:solidFill>
                  <a:latin typeface="Garamond"/>
                  <a:cs typeface="Garamond"/>
                </a:rPr>
                <a:t>= </a:t>
              </a:r>
              <a:r>
                <a:rPr lang="en-US" sz="2400" i="1" dirty="0">
                  <a:solidFill>
                    <a:prstClr val="black"/>
                  </a:solidFill>
                  <a:latin typeface="Garamond"/>
                  <a:cs typeface="Garamond"/>
                </a:rPr>
                <a:t>x</a:t>
              </a:r>
              <a:r>
                <a:rPr lang="en-US" sz="2400" baseline="30000" dirty="0">
                  <a:solidFill>
                    <a:prstClr val="black"/>
                  </a:solidFill>
                  <a:latin typeface="Garamond"/>
                  <a:cs typeface="Garamond"/>
                </a:rPr>
                <a:t>2</a:t>
              </a:r>
              <a:r>
                <a:rPr lang="en-US" sz="2400" dirty="0">
                  <a:solidFill>
                    <a:prstClr val="black"/>
                  </a:solidFill>
                  <a:latin typeface="Garamond"/>
                  <a:cs typeface="Garamond"/>
                </a:rPr>
                <a:t>/2|</a:t>
              </a:r>
              <a:r>
                <a:rPr lang="en-US" sz="2400" baseline="-25000" dirty="0">
                  <a:solidFill>
                    <a:prstClr val="black"/>
                  </a:solidFill>
                  <a:latin typeface="Garamond"/>
                  <a:cs typeface="Garamond"/>
                </a:rPr>
                <a:t>0</a:t>
              </a: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3596663" y="3944829"/>
              <a:ext cx="280846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aseline="30000" dirty="0">
                  <a:solidFill>
                    <a:prstClr val="black"/>
                  </a:solidFill>
                  <a:latin typeface="Garamond"/>
                  <a:cs typeface="Garamond"/>
                </a:rPr>
                <a:t>1</a:t>
              </a:r>
              <a:endParaRPr lang="en-US" sz="2400" baseline="30000" dirty="0"/>
            </a:p>
          </p:txBody>
        </p:sp>
      </p:grpSp>
      <p:sp>
        <p:nvSpPr>
          <p:cNvPr id="27" name="Rectangle 26"/>
          <p:cNvSpPr/>
          <p:nvPr/>
        </p:nvSpPr>
        <p:spPr>
          <a:xfrm>
            <a:off x="3834252" y="3899626"/>
            <a:ext cx="90917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2400" dirty="0">
                <a:solidFill>
                  <a:prstClr val="black"/>
                </a:solidFill>
                <a:latin typeface="Garamond"/>
                <a:cs typeface="Garamond"/>
              </a:rPr>
              <a:t>= 1/2</a:t>
            </a:r>
            <a:endParaRPr lang="en-US" sz="2400" baseline="-25000" dirty="0">
              <a:solidFill>
                <a:prstClr val="black"/>
              </a:solidFill>
              <a:latin typeface="Garamond"/>
              <a:cs typeface="Garamond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6819900" y="2427575"/>
            <a:ext cx="357790" cy="3008026"/>
            <a:chOff x="6819900" y="2427575"/>
            <a:chExt cx="357790" cy="3008026"/>
          </a:xfrm>
        </p:grpSpPr>
        <p:cxnSp>
          <p:nvCxnSpPr>
            <p:cNvPr id="29" name="Straight Connector 28"/>
            <p:cNvCxnSpPr/>
            <p:nvPr/>
          </p:nvCxnSpPr>
          <p:spPr>
            <a:xfrm flipV="1">
              <a:off x="6832600" y="2553029"/>
              <a:ext cx="0" cy="2882572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/>
            <p:cNvSpPr txBox="1"/>
            <p:nvPr/>
          </p:nvSpPr>
          <p:spPr>
            <a:xfrm>
              <a:off x="6819900" y="2427575"/>
              <a:ext cx="35779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i="1" dirty="0">
                  <a:solidFill>
                    <a:srgbClr val="FF9933"/>
                  </a:solidFill>
                  <a:latin typeface="Symbol" charset="2"/>
                  <a:cs typeface="Symbol" charset="2"/>
                </a:rPr>
                <a:t>m</a:t>
              </a:r>
              <a:endParaRPr lang="en-US" sz="2000" dirty="0">
                <a:solidFill>
                  <a:srgbClr val="FF9933"/>
                </a:solidFill>
                <a:latin typeface="Garamond"/>
                <a:cs typeface="Garamond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421693" y="4663074"/>
            <a:ext cx="2545841" cy="479682"/>
            <a:chOff x="421693" y="4663074"/>
            <a:chExt cx="2545841" cy="479682"/>
          </a:xfrm>
        </p:grpSpPr>
        <p:sp>
          <p:nvSpPr>
            <p:cNvPr id="36" name="TextBox 35"/>
            <p:cNvSpPr txBox="1"/>
            <p:nvPr/>
          </p:nvSpPr>
          <p:spPr>
            <a:xfrm>
              <a:off x="421693" y="4681091"/>
              <a:ext cx="254584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dirty="0">
                  <a:latin typeface="Garamond"/>
                  <a:cs typeface="Garamond"/>
                </a:rPr>
                <a:t>E</a:t>
              </a:r>
              <a:r>
                <a:rPr lang="en-US" sz="2400" dirty="0">
                  <a:latin typeface="Garamond"/>
                  <a:cs typeface="Garamond"/>
                </a:rPr>
                <a:t>[</a:t>
              </a:r>
              <a:r>
                <a:rPr lang="en-US" sz="2400" i="1" dirty="0">
                  <a:latin typeface="Garamond"/>
                  <a:cs typeface="Garamond"/>
                </a:rPr>
                <a:t>X</a:t>
              </a:r>
              <a:r>
                <a:rPr lang="en-US" sz="2400" baseline="30000" dirty="0">
                  <a:latin typeface="Garamond"/>
                  <a:cs typeface="Garamond"/>
                </a:rPr>
                <a:t>2</a:t>
              </a:r>
              <a:r>
                <a:rPr lang="en-US" sz="2400" dirty="0">
                  <a:latin typeface="Garamond"/>
                  <a:cs typeface="Garamond"/>
                </a:rPr>
                <a:t>] = </a:t>
              </a:r>
              <a:r>
                <a:rPr lang="en-US" sz="2400" dirty="0">
                  <a:solidFill>
                    <a:prstClr val="black"/>
                  </a:solidFill>
                  <a:latin typeface="Garamond"/>
                  <a:cs typeface="Garamond"/>
                </a:rPr>
                <a:t>∫</a:t>
              </a:r>
              <a:r>
                <a:rPr lang="en-US" sz="2400" baseline="-25000" dirty="0">
                  <a:latin typeface="Garamond"/>
                  <a:cs typeface="Garamond"/>
                </a:rPr>
                <a:t>0</a:t>
              </a:r>
              <a:r>
                <a:rPr lang="en-US" sz="2400" i="1" dirty="0">
                  <a:latin typeface="Garamond"/>
                  <a:cs typeface="Garamond"/>
                </a:rPr>
                <a:t> x</a:t>
              </a:r>
              <a:r>
                <a:rPr lang="en-US" sz="2400" baseline="30000" dirty="0">
                  <a:latin typeface="Garamond"/>
                  <a:cs typeface="Garamond"/>
                </a:rPr>
                <a:t>2</a:t>
              </a:r>
              <a:r>
                <a:rPr lang="en-US" sz="2400" i="1" dirty="0">
                  <a:latin typeface="Garamond"/>
                  <a:cs typeface="Garamond"/>
                </a:rPr>
                <a:t> f</a:t>
              </a:r>
              <a:r>
                <a:rPr lang="en-US" sz="2400" dirty="0">
                  <a:latin typeface="Garamond"/>
                  <a:cs typeface="Garamond"/>
                </a:rPr>
                <a:t>(</a:t>
              </a:r>
              <a:r>
                <a:rPr lang="en-US" sz="2400" i="1" dirty="0">
                  <a:latin typeface="Garamond"/>
                  <a:cs typeface="Garamond"/>
                </a:rPr>
                <a:t>x</a:t>
              </a:r>
              <a:r>
                <a:rPr lang="en-US" sz="2400" dirty="0">
                  <a:latin typeface="Garamond"/>
                  <a:cs typeface="Garamond"/>
                </a:rPr>
                <a:t>)</a:t>
              </a:r>
              <a:r>
                <a:rPr lang="en-US" sz="2400" i="1" dirty="0">
                  <a:latin typeface="Garamond"/>
                  <a:cs typeface="Garamond"/>
                </a:rPr>
                <a:t>dx</a:t>
              </a:r>
              <a:endParaRPr lang="en-US" sz="2400" dirty="0">
                <a:latin typeface="Garamond"/>
                <a:cs typeface="Garamond"/>
              </a:endParaRP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1581239" y="4663074"/>
              <a:ext cx="280846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aseline="30000" dirty="0">
                  <a:solidFill>
                    <a:prstClr val="black"/>
                  </a:solidFill>
                  <a:latin typeface="Garamond"/>
                  <a:cs typeface="Garamond"/>
                </a:rPr>
                <a:t>1</a:t>
              </a:r>
              <a:endParaRPr lang="en-US" sz="2400" baseline="30000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2861972" y="4663074"/>
            <a:ext cx="1265040" cy="461665"/>
            <a:chOff x="2861972" y="4663074"/>
            <a:chExt cx="1265040" cy="461665"/>
          </a:xfrm>
        </p:grpSpPr>
        <p:sp>
          <p:nvSpPr>
            <p:cNvPr id="38" name="Rectangle 37"/>
            <p:cNvSpPr/>
            <p:nvPr/>
          </p:nvSpPr>
          <p:spPr>
            <a:xfrm>
              <a:off x="2861972" y="4663074"/>
              <a:ext cx="126504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en-US" sz="2400" dirty="0">
                  <a:solidFill>
                    <a:prstClr val="black"/>
                  </a:solidFill>
                  <a:latin typeface="Garamond"/>
                  <a:cs typeface="Garamond"/>
                </a:rPr>
                <a:t>= </a:t>
              </a:r>
              <a:r>
                <a:rPr lang="en-US" sz="2400" i="1" dirty="0">
                  <a:solidFill>
                    <a:prstClr val="black"/>
                  </a:solidFill>
                  <a:latin typeface="Garamond"/>
                  <a:cs typeface="Garamond"/>
                </a:rPr>
                <a:t>x</a:t>
              </a:r>
              <a:r>
                <a:rPr lang="en-US" sz="2400" baseline="30000" dirty="0">
                  <a:solidFill>
                    <a:prstClr val="black"/>
                  </a:solidFill>
                  <a:latin typeface="Garamond"/>
                  <a:cs typeface="Garamond"/>
                </a:rPr>
                <a:t>3</a:t>
              </a:r>
              <a:r>
                <a:rPr lang="en-US" sz="2400" dirty="0">
                  <a:solidFill>
                    <a:prstClr val="black"/>
                  </a:solidFill>
                  <a:latin typeface="Garamond"/>
                  <a:cs typeface="Garamond"/>
                </a:rPr>
                <a:t>/3|</a:t>
              </a:r>
              <a:r>
                <a:rPr lang="en-US" sz="2400" baseline="-25000" dirty="0">
                  <a:solidFill>
                    <a:prstClr val="black"/>
                  </a:solidFill>
                  <a:latin typeface="Garamond"/>
                  <a:cs typeface="Garamond"/>
                </a:rPr>
                <a:t>0</a:t>
              </a: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3834252" y="4691952"/>
              <a:ext cx="280846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aseline="30000" dirty="0">
                  <a:solidFill>
                    <a:prstClr val="black"/>
                  </a:solidFill>
                  <a:latin typeface="Garamond"/>
                  <a:cs typeface="Garamond"/>
                </a:rPr>
                <a:t>1</a:t>
              </a:r>
              <a:endParaRPr lang="en-US" sz="2400" baseline="30000" dirty="0"/>
            </a:p>
          </p:txBody>
        </p:sp>
      </p:grpSp>
      <p:sp>
        <p:nvSpPr>
          <p:cNvPr id="40" name="Rectangle 39"/>
          <p:cNvSpPr/>
          <p:nvPr/>
        </p:nvSpPr>
        <p:spPr>
          <a:xfrm>
            <a:off x="4063756" y="4652548"/>
            <a:ext cx="90917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2400" dirty="0">
                <a:solidFill>
                  <a:prstClr val="black"/>
                </a:solidFill>
                <a:latin typeface="Garamond"/>
                <a:cs typeface="Garamond"/>
              </a:rPr>
              <a:t>= 1/3</a:t>
            </a:r>
            <a:endParaRPr lang="en-US" sz="2400" baseline="-25000" dirty="0">
              <a:solidFill>
                <a:prstClr val="black"/>
              </a:solidFill>
              <a:latin typeface="Garamond"/>
              <a:cs typeface="Garamond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421693" y="5351337"/>
            <a:ext cx="38063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err="1">
                <a:latin typeface="Garamond"/>
                <a:cs typeface="Garamond"/>
              </a:rPr>
              <a:t>Var</a:t>
            </a:r>
            <a:r>
              <a:rPr lang="en-US" sz="2400" dirty="0">
                <a:latin typeface="Garamond"/>
                <a:cs typeface="Garamond"/>
              </a:rPr>
              <a:t>[</a:t>
            </a:r>
            <a:r>
              <a:rPr lang="en-US" sz="2400" i="1" dirty="0">
                <a:latin typeface="Garamond"/>
                <a:cs typeface="Garamond"/>
              </a:rPr>
              <a:t>X</a:t>
            </a:r>
            <a:r>
              <a:rPr lang="en-US" sz="2400" dirty="0">
                <a:latin typeface="Garamond"/>
                <a:cs typeface="Garamond"/>
              </a:rPr>
              <a:t>] = 1/3 – (1/2)</a:t>
            </a:r>
            <a:r>
              <a:rPr lang="en-US" sz="2400" baseline="30000" dirty="0">
                <a:latin typeface="Garamond"/>
                <a:cs typeface="Garamond"/>
              </a:rPr>
              <a:t>2</a:t>
            </a:r>
            <a:r>
              <a:rPr lang="en-US" sz="2400" dirty="0">
                <a:latin typeface="Garamond"/>
                <a:cs typeface="Garamond"/>
              </a:rPr>
              <a:t> = 1/12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6108700" y="2889251"/>
            <a:ext cx="1494670" cy="2544410"/>
            <a:chOff x="6108700" y="2889251"/>
            <a:chExt cx="1494670" cy="2544410"/>
          </a:xfrm>
        </p:grpSpPr>
        <p:sp>
          <p:nvSpPr>
            <p:cNvPr id="44" name="Rectangle 43"/>
            <p:cNvSpPr/>
            <p:nvPr/>
          </p:nvSpPr>
          <p:spPr>
            <a:xfrm>
              <a:off x="6108700" y="2889251"/>
              <a:ext cx="1447799" cy="254441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5" name="Straight Arrow Connector 44"/>
            <p:cNvCxnSpPr/>
            <p:nvPr/>
          </p:nvCxnSpPr>
          <p:spPr>
            <a:xfrm>
              <a:off x="6108700" y="3462262"/>
              <a:ext cx="1447799" cy="0"/>
            </a:xfrm>
            <a:prstGeom prst="straightConnector1">
              <a:avLst/>
            </a:prstGeom>
            <a:ln w="9525" cmpd="sng">
              <a:headEnd type="arrow" w="med" len="sm"/>
              <a:tailEnd type="arrow" w="med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Rectangle 45"/>
            <p:cNvSpPr/>
            <p:nvPr/>
          </p:nvSpPr>
          <p:spPr>
            <a:xfrm>
              <a:off x="6137274" y="3396851"/>
              <a:ext cx="72968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i="1" dirty="0">
                  <a:solidFill>
                    <a:schemeClr val="accent1"/>
                  </a:solidFill>
                  <a:latin typeface="Symbol" charset="2"/>
                  <a:cs typeface="Symbol" charset="2"/>
                </a:rPr>
                <a:t>m </a:t>
              </a:r>
              <a:r>
                <a:rPr lang="en-US" dirty="0">
                  <a:solidFill>
                    <a:srgbClr val="FF9933"/>
                  </a:solidFill>
                  <a:latin typeface="Garamond"/>
                  <a:cs typeface="Garamond"/>
                </a:rPr>
                <a:t>–</a:t>
              </a:r>
              <a:r>
                <a:rPr lang="en-US" dirty="0">
                  <a:solidFill>
                    <a:schemeClr val="accent1"/>
                  </a:solidFill>
                  <a:latin typeface="Garamond"/>
                  <a:cs typeface="Garamond"/>
                </a:rPr>
                <a:t> </a:t>
              </a:r>
              <a:r>
                <a:rPr lang="en-US" i="1" dirty="0">
                  <a:solidFill>
                    <a:schemeClr val="accent1"/>
                  </a:solidFill>
                  <a:latin typeface="Symbol" charset="2"/>
                  <a:cs typeface="Symbol" charset="2"/>
                </a:rPr>
                <a:t>s</a:t>
              </a:r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6835211" y="3390811"/>
              <a:ext cx="76815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i="1" dirty="0">
                  <a:solidFill>
                    <a:schemeClr val="accent1"/>
                  </a:solidFill>
                  <a:latin typeface="Symbol" charset="2"/>
                  <a:cs typeface="Symbol" charset="2"/>
                </a:rPr>
                <a:t>m </a:t>
              </a:r>
              <a:r>
                <a:rPr lang="en-US" dirty="0">
                  <a:solidFill>
                    <a:srgbClr val="FF9933"/>
                  </a:solidFill>
                  <a:latin typeface="Garamond"/>
                  <a:cs typeface="Garamond"/>
                </a:rPr>
                <a:t>+</a:t>
              </a:r>
              <a:r>
                <a:rPr lang="en-US" dirty="0">
                  <a:solidFill>
                    <a:schemeClr val="accent1"/>
                  </a:solidFill>
                  <a:latin typeface="Garamond"/>
                  <a:cs typeface="Garamond"/>
                </a:rPr>
                <a:t> </a:t>
              </a:r>
              <a:r>
                <a:rPr lang="en-US" i="1" dirty="0">
                  <a:solidFill>
                    <a:schemeClr val="accent1"/>
                  </a:solidFill>
                  <a:latin typeface="Symbol" charset="2"/>
                  <a:cs typeface="Symbol" charset="2"/>
                </a:rPr>
                <a:t>s</a:t>
              </a:r>
              <a:endParaRPr lang="en-US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53" name="TextBox 52"/>
          <p:cNvSpPr txBox="1"/>
          <p:nvPr/>
        </p:nvSpPr>
        <p:spPr>
          <a:xfrm>
            <a:off x="4870450" y="2427904"/>
            <a:ext cx="5698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latin typeface="Garamond"/>
                <a:cs typeface="Garamond"/>
              </a:rPr>
              <a:t>f</a:t>
            </a:r>
            <a:r>
              <a:rPr lang="en-US" sz="2000" dirty="0">
                <a:latin typeface="Garamond"/>
                <a:cs typeface="Garamond"/>
              </a:rPr>
              <a:t>(</a:t>
            </a:r>
            <a:r>
              <a:rPr lang="en-US" sz="2000" i="1" dirty="0">
                <a:latin typeface="Garamond"/>
                <a:cs typeface="Garamond"/>
              </a:rPr>
              <a:t>x</a:t>
            </a:r>
            <a:r>
              <a:rPr lang="en-US" sz="2000" dirty="0">
                <a:latin typeface="Garamond"/>
                <a:cs typeface="Garamond"/>
              </a:rPr>
              <a:t>)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6667330" y="5346498"/>
            <a:ext cx="33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latin typeface="Garamond"/>
                <a:cs typeface="Garamond"/>
              </a:rPr>
              <a:t>x</a:t>
            </a:r>
            <a:endParaRPr lang="en-US" sz="2000" dirty="0">
              <a:latin typeface="Garamond"/>
              <a:cs typeface="Garamond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6898711" y="4668851"/>
            <a:ext cx="1493067" cy="70788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i="1" dirty="0">
                <a:latin typeface="Symbol" charset="2"/>
                <a:cs typeface="Symbol" charset="2"/>
              </a:rPr>
              <a:t>m </a:t>
            </a:r>
            <a:r>
              <a:rPr lang="en-US" sz="2000" dirty="0">
                <a:latin typeface="Garamond"/>
                <a:cs typeface="Garamond"/>
              </a:rPr>
              <a:t>= </a:t>
            </a:r>
            <a:r>
              <a:rPr lang="en-US" sz="2000" i="1" dirty="0">
                <a:latin typeface="Garamond"/>
                <a:cs typeface="Garamond"/>
              </a:rPr>
              <a:t>E</a:t>
            </a:r>
            <a:r>
              <a:rPr lang="en-US" sz="2000" dirty="0">
                <a:latin typeface="Garamond"/>
                <a:cs typeface="Garamond"/>
              </a:rPr>
              <a:t>[</a:t>
            </a:r>
            <a:r>
              <a:rPr lang="en-US" sz="2000" i="1" dirty="0">
                <a:latin typeface="Garamond"/>
                <a:cs typeface="Garamond"/>
              </a:rPr>
              <a:t>X</a:t>
            </a:r>
            <a:r>
              <a:rPr lang="en-US" sz="2000" dirty="0">
                <a:latin typeface="Garamond"/>
                <a:cs typeface="Garamond"/>
              </a:rPr>
              <a:t>]</a:t>
            </a:r>
          </a:p>
          <a:p>
            <a:r>
              <a:rPr lang="en-US" sz="2000" i="1" dirty="0">
                <a:latin typeface="Symbol" charset="2"/>
                <a:cs typeface="Symbol" charset="2"/>
              </a:rPr>
              <a:t>s</a:t>
            </a:r>
            <a:r>
              <a:rPr lang="en-US" sz="2000" dirty="0">
                <a:latin typeface="Garamond"/>
                <a:cs typeface="Garamond"/>
              </a:rPr>
              <a:t> = √</a:t>
            </a:r>
            <a:r>
              <a:rPr lang="en-US" sz="2000" i="1" dirty="0" err="1">
                <a:latin typeface="Garamond"/>
                <a:cs typeface="Garamond"/>
              </a:rPr>
              <a:t>Var</a:t>
            </a:r>
            <a:r>
              <a:rPr lang="en-US" sz="2000" dirty="0">
                <a:latin typeface="Garamond"/>
                <a:cs typeface="Garamond"/>
              </a:rPr>
              <a:t>[</a:t>
            </a:r>
            <a:r>
              <a:rPr lang="en-US" sz="2000" i="1" dirty="0">
                <a:latin typeface="Garamond"/>
                <a:cs typeface="Garamond"/>
              </a:rPr>
              <a:t>X</a:t>
            </a:r>
            <a:r>
              <a:rPr lang="en-US" sz="2000" dirty="0">
                <a:latin typeface="Garamond"/>
                <a:cs typeface="Garamond"/>
              </a:rPr>
              <a:t>]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421837" y="6007993"/>
            <a:ext cx="33061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Garamond"/>
                <a:cs typeface="Garamond"/>
              </a:rPr>
              <a:t>√</a:t>
            </a:r>
            <a:r>
              <a:rPr lang="en-US" sz="2400" i="1" dirty="0" err="1">
                <a:latin typeface="Garamond"/>
                <a:cs typeface="Garamond"/>
              </a:rPr>
              <a:t>Var</a:t>
            </a:r>
            <a:r>
              <a:rPr lang="en-US" sz="2400" dirty="0">
                <a:latin typeface="Garamond"/>
                <a:cs typeface="Garamond"/>
              </a:rPr>
              <a:t>[</a:t>
            </a:r>
            <a:r>
              <a:rPr lang="en-US" sz="2400" i="1" dirty="0">
                <a:latin typeface="Garamond"/>
                <a:cs typeface="Garamond"/>
              </a:rPr>
              <a:t>X</a:t>
            </a:r>
            <a:r>
              <a:rPr lang="en-US" sz="2400" dirty="0">
                <a:latin typeface="Garamond"/>
                <a:cs typeface="Garamond"/>
              </a:rPr>
              <a:t>] = 1/√12 ≈ 0.289 </a:t>
            </a:r>
          </a:p>
        </p:txBody>
      </p:sp>
    </p:spTree>
    <p:extLst>
      <p:ext uri="{BB962C8B-B14F-4D97-AF65-F5344CB8AC3E}">
        <p14:creationId xmlns:p14="http://schemas.microsoft.com/office/powerpoint/2010/main" val="953050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40" grpId="0"/>
      <p:bldP spid="41" grpId="0"/>
      <p:bldP spid="55" grpId="0" animBg="1"/>
      <p:bldP spid="5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Uniform random variable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457200" y="911934"/>
                <a:ext cx="8229600" cy="12003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</m:d>
                      <m:r>
                        <a:rPr lang="en-US" altLang="zh-CN" sz="24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num>
                        <m:den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zh-CN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zh-CN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en-US" altLang="zh-CN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altLang="zh-CN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den>
                      </m:f>
                    </m:oMath>
                  </m:oMathPara>
                </a14:m>
                <a:endParaRPr lang="en-US" altLang="zh-CN" sz="2400" dirty="0"/>
              </a:p>
              <a:p>
                <a:endParaRPr lang="en-US" sz="2400" i="1" dirty="0">
                  <a:solidFill>
                    <a:srgbClr val="FF9933"/>
                  </a:solidFill>
                  <a:latin typeface="Garamond"/>
                  <a:cs typeface="Garamond"/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911934"/>
                <a:ext cx="8229600" cy="120039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371640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Thinking clip art#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800" y="2942016"/>
            <a:ext cx="2686050" cy="2686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6  Waiting for a friend  (non-uniform)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1709579"/>
            <a:ext cx="8229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ranklin Gothic Medium"/>
                <a:cs typeface="Franklin Gothic Medium"/>
              </a:rPr>
              <a:t>Your friend said she’ll show up between 7 and 8 </a:t>
            </a:r>
            <a:br>
              <a:rPr lang="en-US" sz="2800" dirty="0">
                <a:latin typeface="Franklin Gothic Medium"/>
                <a:cs typeface="Franklin Gothic Medium"/>
              </a:rPr>
            </a:br>
            <a:r>
              <a:rPr lang="en-US" sz="2800" dirty="0">
                <a:latin typeface="Franklin Gothic Medium"/>
                <a:cs typeface="Franklin Gothic Medium"/>
              </a:rPr>
              <a:t>but probably around 7.30.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3328829"/>
            <a:ext cx="44513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ranklin Gothic Medium"/>
                <a:cs typeface="Franklin Gothic Medium"/>
              </a:rPr>
              <a:t>It is now 7.30.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57200" y="4375509"/>
            <a:ext cx="44513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ranklin Gothic Medium"/>
                <a:cs typeface="Franklin Gothic Medium"/>
              </a:rPr>
              <a:t>What is the probability you have to wait past 7.45?</a:t>
            </a:r>
          </a:p>
        </p:txBody>
      </p:sp>
    </p:spTree>
    <p:extLst>
      <p:ext uri="{BB962C8B-B14F-4D97-AF65-F5344CB8AC3E}">
        <p14:creationId xmlns:p14="http://schemas.microsoft.com/office/powerpoint/2010/main" val="37954116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Waiting for a friend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2030083"/>
            <a:ext cx="822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ranklin Gothic Medium"/>
                <a:cs typeface="Franklin Gothic Medium"/>
              </a:rPr>
              <a:t>Let’s assume arrival time </a:t>
            </a:r>
            <a:r>
              <a:rPr lang="en-US" sz="2800" i="1" dirty="0">
                <a:latin typeface="Garamond"/>
                <a:cs typeface="Garamond"/>
              </a:rPr>
              <a:t>X</a:t>
            </a:r>
            <a:r>
              <a:rPr lang="en-US" sz="2800" dirty="0">
                <a:latin typeface="Franklin Gothic Medium"/>
                <a:cs typeface="Franklin Gothic Medium"/>
              </a:rPr>
              <a:t> has following </a:t>
            </a:r>
            <a:r>
              <a:rPr lang="en-US" sz="2800" dirty="0" err="1">
                <a:latin typeface="Franklin Gothic Medium"/>
                <a:cs typeface="Franklin Gothic Medium"/>
              </a:rPr>
              <a:t>p.d.f</a:t>
            </a:r>
            <a:r>
              <a:rPr lang="en-US" sz="2800" dirty="0">
                <a:latin typeface="Franklin Gothic Medium"/>
                <a:cs typeface="Franklin Gothic Medium"/>
              </a:rPr>
              <a:t>.:</a:t>
            </a:r>
            <a:endParaRPr lang="en-US" sz="2800" i="1" dirty="0">
              <a:solidFill>
                <a:srgbClr val="FF9933"/>
              </a:solidFill>
              <a:latin typeface="Garamond"/>
              <a:cs typeface="Garamond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57200" y="1240216"/>
            <a:ext cx="616585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/>
                </a:solidFill>
                <a:latin typeface="Franklin Gothic Medium"/>
                <a:cs typeface="Franklin Gothic Medium"/>
              </a:rPr>
              <a:t>Probability model</a:t>
            </a:r>
          </a:p>
        </p:txBody>
      </p:sp>
      <p:grpSp>
        <p:nvGrpSpPr>
          <p:cNvPr id="49" name="Group 48"/>
          <p:cNvGrpSpPr/>
          <p:nvPr/>
        </p:nvGrpSpPr>
        <p:grpSpPr>
          <a:xfrm>
            <a:off x="2167499" y="2910473"/>
            <a:ext cx="2372751" cy="338554"/>
            <a:chOff x="2167499" y="2910473"/>
            <a:chExt cx="2372751" cy="338554"/>
          </a:xfrm>
        </p:grpSpPr>
        <p:sp>
          <p:nvSpPr>
            <p:cNvPr id="21" name="TextBox 20"/>
            <p:cNvSpPr txBox="1"/>
            <p:nvPr/>
          </p:nvSpPr>
          <p:spPr>
            <a:xfrm>
              <a:off x="2167499" y="2910473"/>
              <a:ext cx="57579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Garamond"/>
                  <a:cs typeface="Garamond"/>
                </a:rPr>
                <a:t>1/30</a:t>
              </a:r>
            </a:p>
          </p:txBody>
        </p:sp>
        <p:cxnSp>
          <p:nvCxnSpPr>
            <p:cNvPr id="28" name="Straight Connector 27"/>
            <p:cNvCxnSpPr/>
            <p:nvPr/>
          </p:nvCxnSpPr>
          <p:spPr>
            <a:xfrm>
              <a:off x="2743298" y="3079750"/>
              <a:ext cx="1796952" cy="0"/>
            </a:xfrm>
            <a:prstGeom prst="line">
              <a:avLst/>
            </a:prstGeom>
            <a:ln w="9525" cmpd="sng">
              <a:solidFill>
                <a:schemeClr val="bg1">
                  <a:lumMod val="75000"/>
                </a:schemeClr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/>
          <p:cNvGrpSpPr/>
          <p:nvPr/>
        </p:nvGrpSpPr>
        <p:grpSpPr>
          <a:xfrm>
            <a:off x="2451931" y="2482561"/>
            <a:ext cx="4232720" cy="2199393"/>
            <a:chOff x="2451931" y="2482561"/>
            <a:chExt cx="4232720" cy="2199393"/>
          </a:xfrm>
        </p:grpSpPr>
        <p:cxnSp>
          <p:nvCxnSpPr>
            <p:cNvPr id="8" name="Straight Connector 7"/>
            <p:cNvCxnSpPr/>
            <p:nvPr/>
          </p:nvCxnSpPr>
          <p:spPr>
            <a:xfrm>
              <a:off x="2711450" y="4387850"/>
              <a:ext cx="3644900" cy="0"/>
            </a:xfrm>
            <a:prstGeom prst="line">
              <a:avLst/>
            </a:prstGeom>
            <a:ln w="952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V="1">
              <a:off x="3232150" y="3079750"/>
              <a:ext cx="1308100" cy="1308100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2857500" y="4387850"/>
              <a:ext cx="374650" cy="0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H="1" flipV="1">
              <a:off x="4540250" y="3079750"/>
              <a:ext cx="1308100" cy="1308100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5848350" y="4387850"/>
              <a:ext cx="342900" cy="0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V="1">
              <a:off x="2711450" y="2882901"/>
              <a:ext cx="0" cy="1504949"/>
            </a:xfrm>
            <a:prstGeom prst="line">
              <a:avLst/>
            </a:prstGeom>
            <a:ln w="952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3098194" y="4343400"/>
              <a:ext cx="28084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Garamond"/>
                  <a:cs typeface="Garamond"/>
                </a:rPr>
                <a:t>0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5664362" y="4334877"/>
              <a:ext cx="37702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Garamond"/>
                  <a:cs typeface="Garamond"/>
                </a:rPr>
                <a:t>60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4351737" y="4343400"/>
              <a:ext cx="37702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Garamond"/>
                  <a:cs typeface="Garamond"/>
                </a:rPr>
                <a:t>30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6311900" y="4129444"/>
              <a:ext cx="37275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i="1" dirty="0">
                  <a:latin typeface="Garamond"/>
                  <a:cs typeface="Garamond"/>
                </a:rPr>
                <a:t>x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2451931" y="2482561"/>
              <a:ext cx="56983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i="1" dirty="0">
                  <a:latin typeface="Garamond"/>
                  <a:cs typeface="Garamond"/>
                </a:rPr>
                <a:t>f</a:t>
              </a:r>
              <a:r>
                <a:rPr lang="en-US" sz="2000" dirty="0">
                  <a:latin typeface="Garamond"/>
                  <a:cs typeface="Garamond"/>
                </a:rPr>
                <a:t>(</a:t>
              </a:r>
              <a:r>
                <a:rPr lang="en-US" sz="2000" i="1" dirty="0">
                  <a:latin typeface="Garamond"/>
                  <a:cs typeface="Garamond"/>
                </a:rPr>
                <a:t>x</a:t>
              </a:r>
              <a:r>
                <a:rPr lang="en-US" sz="2000" dirty="0">
                  <a:latin typeface="Garamond"/>
                  <a:cs typeface="Garamond"/>
                </a:rPr>
                <a:t>)</a:t>
              </a:r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457200" y="4773283"/>
            <a:ext cx="3505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ranklin Gothic Medium"/>
                <a:cs typeface="Franklin Gothic Medium"/>
              </a:rPr>
              <a:t>We want to calculate</a:t>
            </a:r>
            <a:endParaRPr lang="en-US" sz="2800" i="1" dirty="0">
              <a:solidFill>
                <a:srgbClr val="FF9933"/>
              </a:solidFill>
              <a:latin typeface="Garamond"/>
              <a:cs typeface="Garamond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550912" y="5538962"/>
            <a:ext cx="30945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800" i="1" dirty="0">
                <a:latin typeface="Garamond"/>
                <a:cs typeface="Garamond"/>
              </a:rPr>
              <a:t>P</a:t>
            </a:r>
            <a:r>
              <a:rPr lang="en-US" sz="2800" dirty="0">
                <a:latin typeface="Garamond"/>
                <a:cs typeface="Garamond"/>
              </a:rPr>
              <a:t>(</a:t>
            </a:r>
            <a:r>
              <a:rPr lang="en-US" sz="2800" i="1" dirty="0">
                <a:latin typeface="Garamond"/>
                <a:cs typeface="Garamond"/>
              </a:rPr>
              <a:t>X </a:t>
            </a:r>
            <a:r>
              <a:rPr lang="en-US" sz="2800" dirty="0">
                <a:latin typeface="Garamond"/>
                <a:cs typeface="Garamond"/>
              </a:rPr>
              <a:t>&gt; 45</a:t>
            </a:r>
            <a:r>
              <a:rPr lang="en-US" sz="2800" i="1" dirty="0">
                <a:latin typeface="Garamond"/>
                <a:cs typeface="Garamond"/>
              </a:rPr>
              <a:t> </a:t>
            </a:r>
            <a:r>
              <a:rPr lang="en-US" sz="2800" dirty="0">
                <a:latin typeface="Garamond"/>
                <a:cs typeface="Garamond"/>
              </a:rPr>
              <a:t>| </a:t>
            </a:r>
            <a:r>
              <a:rPr lang="en-US" sz="2800" i="1" dirty="0">
                <a:latin typeface="Garamond"/>
                <a:cs typeface="Garamond"/>
              </a:rPr>
              <a:t>X</a:t>
            </a:r>
            <a:r>
              <a:rPr lang="en-US" sz="2800" dirty="0">
                <a:latin typeface="Garamond"/>
                <a:cs typeface="Garamond"/>
              </a:rPr>
              <a:t> &gt; 30)</a:t>
            </a:r>
            <a:endParaRPr lang="en-US" sz="2800" i="1" dirty="0">
              <a:solidFill>
                <a:srgbClr val="FF9933"/>
              </a:solidFill>
              <a:latin typeface="Garamond"/>
              <a:cs typeface="Garamond"/>
            </a:endParaRPr>
          </a:p>
        </p:txBody>
      </p:sp>
      <p:grpSp>
        <p:nvGrpSpPr>
          <p:cNvPr id="40" name="Group 39"/>
          <p:cNvGrpSpPr/>
          <p:nvPr/>
        </p:nvGrpSpPr>
        <p:grpSpPr>
          <a:xfrm>
            <a:off x="4502150" y="5296503"/>
            <a:ext cx="2137622" cy="1011436"/>
            <a:chOff x="4267629" y="5398870"/>
            <a:chExt cx="2137622" cy="1011436"/>
          </a:xfrm>
        </p:grpSpPr>
        <p:sp>
          <p:nvSpPr>
            <p:cNvPr id="41" name="TextBox 40"/>
            <p:cNvSpPr txBox="1"/>
            <p:nvPr/>
          </p:nvSpPr>
          <p:spPr>
            <a:xfrm>
              <a:off x="4267629" y="5663576"/>
              <a:ext cx="42549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en-US" sz="2800" dirty="0">
                  <a:latin typeface="Garamond"/>
                  <a:cs typeface="Garamond"/>
                </a:rPr>
                <a:t>=</a:t>
              </a:r>
              <a:endParaRPr lang="en-US" sz="2800" i="1" dirty="0">
                <a:solidFill>
                  <a:srgbClr val="FF9933"/>
                </a:solidFill>
                <a:latin typeface="Garamond"/>
                <a:cs typeface="Garamond"/>
              </a:endParaRP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4715045" y="5398870"/>
              <a:ext cx="1690206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en-US" sz="2800" i="1" dirty="0">
                  <a:solidFill>
                    <a:prstClr val="black"/>
                  </a:solidFill>
                  <a:latin typeface="Garamond"/>
                  <a:cs typeface="Garamond"/>
                </a:rPr>
                <a:t>P</a:t>
              </a:r>
              <a:r>
                <a:rPr lang="en-US" sz="2800" dirty="0">
                  <a:solidFill>
                    <a:prstClr val="black"/>
                  </a:solidFill>
                  <a:latin typeface="Garamond"/>
                  <a:cs typeface="Garamond"/>
                </a:rPr>
                <a:t>(</a:t>
              </a:r>
              <a:r>
                <a:rPr lang="en-US" sz="2800" i="1" dirty="0">
                  <a:solidFill>
                    <a:prstClr val="black"/>
                  </a:solidFill>
                  <a:latin typeface="Garamond"/>
                  <a:cs typeface="Garamond"/>
                </a:rPr>
                <a:t>X </a:t>
              </a:r>
              <a:r>
                <a:rPr lang="en-US" sz="2800" dirty="0">
                  <a:solidFill>
                    <a:prstClr val="black"/>
                  </a:solidFill>
                  <a:latin typeface="Garamond"/>
                  <a:cs typeface="Garamond"/>
                </a:rPr>
                <a:t>&gt; 45)</a:t>
              </a:r>
              <a:endParaRPr lang="en-US" sz="2800" i="1" dirty="0">
                <a:solidFill>
                  <a:srgbClr val="FF9933"/>
                </a:solidFill>
                <a:latin typeface="Garamond"/>
                <a:cs typeface="Garamond"/>
              </a:endParaRP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4711576" y="5887086"/>
              <a:ext cx="1690206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en-US" sz="2800" i="1" dirty="0">
                  <a:solidFill>
                    <a:prstClr val="black"/>
                  </a:solidFill>
                  <a:latin typeface="Garamond"/>
                  <a:cs typeface="Garamond"/>
                </a:rPr>
                <a:t>P</a:t>
              </a:r>
              <a:r>
                <a:rPr lang="en-US" sz="2800" dirty="0">
                  <a:solidFill>
                    <a:prstClr val="black"/>
                  </a:solidFill>
                  <a:latin typeface="Garamond"/>
                  <a:cs typeface="Garamond"/>
                </a:rPr>
                <a:t>(</a:t>
              </a:r>
              <a:r>
                <a:rPr lang="en-US" sz="2800" i="1" dirty="0">
                  <a:solidFill>
                    <a:prstClr val="black"/>
                  </a:solidFill>
                  <a:latin typeface="Garamond"/>
                  <a:cs typeface="Garamond"/>
                </a:rPr>
                <a:t>X</a:t>
              </a:r>
              <a:r>
                <a:rPr lang="en-US" sz="2800" dirty="0">
                  <a:solidFill>
                    <a:prstClr val="black"/>
                  </a:solidFill>
                  <a:latin typeface="Garamond"/>
                  <a:cs typeface="Garamond"/>
                </a:rPr>
                <a:t> &gt; 30)</a:t>
              </a:r>
              <a:endParaRPr lang="en-US" sz="2800" i="1" dirty="0">
                <a:solidFill>
                  <a:srgbClr val="FF9933"/>
                </a:solidFill>
                <a:latin typeface="Garamond"/>
                <a:cs typeface="Garamond"/>
              </a:endParaRPr>
            </a:p>
          </p:txBody>
        </p:sp>
        <p:cxnSp>
          <p:nvCxnSpPr>
            <p:cNvPr id="44" name="Straight Connector 43"/>
            <p:cNvCxnSpPr/>
            <p:nvPr/>
          </p:nvCxnSpPr>
          <p:spPr>
            <a:xfrm>
              <a:off x="4775675" y="5947490"/>
              <a:ext cx="1504904" cy="0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41476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3" grpId="0"/>
      <p:bldP spid="3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ight Triangle 4"/>
          <p:cNvSpPr/>
          <p:nvPr/>
        </p:nvSpPr>
        <p:spPr>
          <a:xfrm>
            <a:off x="4774581" y="1856143"/>
            <a:ext cx="1308100" cy="1308100"/>
          </a:xfrm>
          <a:prstGeom prst="rtTriangl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ight Triangle 42"/>
          <p:cNvSpPr/>
          <p:nvPr/>
        </p:nvSpPr>
        <p:spPr>
          <a:xfrm>
            <a:off x="5390692" y="2487322"/>
            <a:ext cx="673019" cy="673019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Waiting for a friend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2945781" y="3164243"/>
            <a:ext cx="3644900" cy="0"/>
          </a:xfrm>
          <a:prstGeom prst="line">
            <a:avLst/>
          </a:prstGeom>
          <a:ln w="9525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3466481" y="1856143"/>
            <a:ext cx="1308100" cy="130810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>
            <a:off x="3091831" y="3164243"/>
            <a:ext cx="374650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6082681" y="3164243"/>
            <a:ext cx="342900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2945781" y="1659294"/>
            <a:ext cx="0" cy="1504949"/>
          </a:xfrm>
          <a:prstGeom prst="line">
            <a:avLst/>
          </a:prstGeom>
          <a:ln w="9525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2341912" y="1686866"/>
            <a:ext cx="5757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Garamond"/>
                <a:cs typeface="Garamond"/>
              </a:rPr>
              <a:t>1/30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332525" y="3119793"/>
            <a:ext cx="2808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Garamond"/>
                <a:cs typeface="Garamond"/>
              </a:rPr>
              <a:t>0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898693" y="3111270"/>
            <a:ext cx="3770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Garamond"/>
                <a:cs typeface="Garamond"/>
              </a:rPr>
              <a:t>60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586068" y="3119793"/>
            <a:ext cx="3770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Garamond"/>
                <a:cs typeface="Garamond"/>
              </a:rPr>
              <a:t>30</a:t>
            </a:r>
          </a:p>
        </p:txBody>
      </p:sp>
      <p:cxnSp>
        <p:nvCxnSpPr>
          <p:cNvPr id="28" name="Straight Connector 27"/>
          <p:cNvCxnSpPr/>
          <p:nvPr/>
        </p:nvCxnSpPr>
        <p:spPr>
          <a:xfrm>
            <a:off x="2977629" y="1856143"/>
            <a:ext cx="1796952" cy="0"/>
          </a:xfrm>
          <a:prstGeom prst="line">
            <a:avLst/>
          </a:prstGeom>
          <a:ln w="9525" cmpd="sng">
            <a:solidFill>
              <a:schemeClr val="bg1">
                <a:lumMod val="75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6546231" y="2905837"/>
            <a:ext cx="3727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latin typeface="Garamond"/>
                <a:cs typeface="Garamond"/>
              </a:rPr>
              <a:t>x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2686262" y="1258954"/>
            <a:ext cx="5698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latin typeface="Garamond"/>
                <a:cs typeface="Garamond"/>
              </a:rPr>
              <a:t>f</a:t>
            </a:r>
            <a:r>
              <a:rPr lang="en-US" sz="2000" dirty="0">
                <a:latin typeface="Garamond"/>
                <a:cs typeface="Garamond"/>
              </a:rPr>
              <a:t>(</a:t>
            </a:r>
            <a:r>
              <a:rPr lang="en-US" sz="2000" i="1" dirty="0">
                <a:latin typeface="Garamond"/>
                <a:cs typeface="Garamond"/>
              </a:rPr>
              <a:t>x</a:t>
            </a:r>
            <a:r>
              <a:rPr lang="en-US" sz="2000" dirty="0">
                <a:latin typeface="Garamond"/>
                <a:cs typeface="Garamond"/>
              </a:rPr>
              <a:t>)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457200" y="3783538"/>
            <a:ext cx="3356679" cy="536139"/>
            <a:chOff x="457200" y="3783538"/>
            <a:chExt cx="3356679" cy="536139"/>
          </a:xfrm>
        </p:grpSpPr>
        <p:sp>
          <p:nvSpPr>
            <p:cNvPr id="29" name="Rectangle 28"/>
            <p:cNvSpPr/>
            <p:nvPr/>
          </p:nvSpPr>
          <p:spPr>
            <a:xfrm>
              <a:off x="457200" y="3796457"/>
              <a:ext cx="3356679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800" i="1" dirty="0">
                  <a:solidFill>
                    <a:prstClr val="black"/>
                  </a:solidFill>
                  <a:latin typeface="Garamond"/>
                  <a:cs typeface="Garamond"/>
                </a:rPr>
                <a:t>P</a:t>
              </a:r>
              <a:r>
                <a:rPr lang="en-US" sz="2800" dirty="0">
                  <a:solidFill>
                    <a:prstClr val="black"/>
                  </a:solidFill>
                  <a:latin typeface="Garamond"/>
                  <a:cs typeface="Garamond"/>
                </a:rPr>
                <a:t>(</a:t>
              </a:r>
              <a:r>
                <a:rPr lang="en-US" sz="2800" i="1" dirty="0">
                  <a:solidFill>
                    <a:prstClr val="black"/>
                  </a:solidFill>
                  <a:latin typeface="Garamond"/>
                  <a:cs typeface="Garamond"/>
                </a:rPr>
                <a:t>X</a:t>
              </a:r>
              <a:r>
                <a:rPr lang="en-US" sz="2800" dirty="0">
                  <a:solidFill>
                    <a:prstClr val="black"/>
                  </a:solidFill>
                  <a:latin typeface="Garamond"/>
                  <a:cs typeface="Garamond"/>
                </a:rPr>
                <a:t> &gt; 30) = ∫</a:t>
              </a:r>
              <a:r>
                <a:rPr lang="en-US" sz="2800" baseline="-25000" dirty="0">
                  <a:latin typeface="Garamond"/>
                  <a:cs typeface="Garamond"/>
                </a:rPr>
                <a:t>30</a:t>
              </a:r>
              <a:r>
                <a:rPr lang="en-US" sz="2800" i="1" dirty="0">
                  <a:latin typeface="Garamond"/>
                  <a:cs typeface="Garamond"/>
                </a:rPr>
                <a:t> f</a:t>
              </a:r>
              <a:r>
                <a:rPr lang="en-US" sz="2800" dirty="0">
                  <a:latin typeface="Garamond"/>
                  <a:cs typeface="Garamond"/>
                </a:rPr>
                <a:t>(</a:t>
              </a:r>
              <a:r>
                <a:rPr lang="en-US" sz="2800" i="1" dirty="0">
                  <a:latin typeface="Garamond"/>
                  <a:cs typeface="Garamond"/>
                </a:rPr>
                <a:t>x</a:t>
              </a:r>
              <a:r>
                <a:rPr lang="en-US" sz="2800" dirty="0">
                  <a:latin typeface="Garamond"/>
                  <a:cs typeface="Garamond"/>
                </a:rPr>
                <a:t>)</a:t>
              </a:r>
              <a:r>
                <a:rPr lang="en-US" sz="2800" i="1" dirty="0">
                  <a:latin typeface="Garamond"/>
                  <a:cs typeface="Garamond"/>
                </a:rPr>
                <a:t>dx</a:t>
              </a:r>
              <a:endParaRPr lang="en-US" sz="2800" dirty="0">
                <a:latin typeface="Garamond"/>
                <a:cs typeface="Garamond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2391576" y="3783538"/>
              <a:ext cx="415498" cy="37959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baseline="30000" dirty="0">
                  <a:solidFill>
                    <a:prstClr val="black"/>
                  </a:solidFill>
                  <a:latin typeface="Garamond"/>
                  <a:cs typeface="Garamond"/>
                </a:rPr>
                <a:t>60</a:t>
              </a:r>
              <a:endParaRPr lang="en-US" baseline="30000" dirty="0"/>
            </a:p>
          </p:txBody>
        </p:sp>
      </p:grpSp>
      <p:sp>
        <p:nvSpPr>
          <p:cNvPr id="30" name="Rectangle 29"/>
          <p:cNvSpPr/>
          <p:nvPr/>
        </p:nvSpPr>
        <p:spPr>
          <a:xfrm>
            <a:off x="3583896" y="3795423"/>
            <a:ext cx="10952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2800" dirty="0">
                <a:solidFill>
                  <a:prstClr val="black"/>
                </a:solidFill>
                <a:latin typeface="Garamond"/>
                <a:cs typeface="Garamond"/>
              </a:rPr>
              <a:t>= 1/2</a:t>
            </a:r>
            <a:endParaRPr lang="en-US" sz="2800" i="1" dirty="0">
              <a:solidFill>
                <a:srgbClr val="FF9933"/>
              </a:solidFill>
              <a:latin typeface="Garamond"/>
              <a:cs typeface="Garamond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 flipH="1" flipV="1">
            <a:off x="4774581" y="1856143"/>
            <a:ext cx="1308100" cy="130810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457200" y="5651496"/>
            <a:ext cx="822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800" dirty="0">
                <a:latin typeface="Franklin Gothic Medium"/>
                <a:cs typeface="Franklin Gothic Medium"/>
              </a:rPr>
              <a:t>so </a:t>
            </a:r>
            <a:r>
              <a:rPr lang="en-US" sz="2800" i="1" dirty="0">
                <a:latin typeface="Garamond"/>
                <a:cs typeface="Garamond"/>
              </a:rPr>
              <a:t>P</a:t>
            </a:r>
            <a:r>
              <a:rPr lang="en-US" sz="2800" dirty="0">
                <a:latin typeface="Garamond"/>
                <a:cs typeface="Garamond"/>
              </a:rPr>
              <a:t>(</a:t>
            </a:r>
            <a:r>
              <a:rPr lang="en-US" sz="2800" i="1" dirty="0">
                <a:latin typeface="Garamond"/>
                <a:cs typeface="Garamond"/>
              </a:rPr>
              <a:t>X </a:t>
            </a:r>
            <a:r>
              <a:rPr lang="en-US" sz="2800" dirty="0">
                <a:latin typeface="Garamond"/>
                <a:cs typeface="Garamond"/>
              </a:rPr>
              <a:t>&gt; 45</a:t>
            </a:r>
            <a:r>
              <a:rPr lang="en-US" sz="2800" i="1" dirty="0">
                <a:latin typeface="Garamond"/>
                <a:cs typeface="Garamond"/>
              </a:rPr>
              <a:t> </a:t>
            </a:r>
            <a:r>
              <a:rPr lang="en-US" sz="2800" dirty="0">
                <a:latin typeface="Garamond"/>
                <a:cs typeface="Garamond"/>
              </a:rPr>
              <a:t>| </a:t>
            </a:r>
            <a:r>
              <a:rPr lang="en-US" sz="2800" i="1" dirty="0">
                <a:latin typeface="Garamond"/>
                <a:cs typeface="Garamond"/>
              </a:rPr>
              <a:t>X</a:t>
            </a:r>
            <a:r>
              <a:rPr lang="en-US" sz="2800" dirty="0">
                <a:latin typeface="Garamond"/>
                <a:cs typeface="Garamond"/>
              </a:rPr>
              <a:t> &gt; 30)</a:t>
            </a:r>
            <a:r>
              <a:rPr lang="en-US" sz="2800" i="1" dirty="0">
                <a:latin typeface="Garamond"/>
                <a:cs typeface="Garamond"/>
              </a:rPr>
              <a:t> </a:t>
            </a:r>
            <a:r>
              <a:rPr lang="en-US" sz="2800" dirty="0">
                <a:latin typeface="Garamond"/>
                <a:cs typeface="Garamond"/>
              </a:rPr>
              <a:t>= (1/8)/(1/2) = 1/4.</a:t>
            </a:r>
            <a:r>
              <a:rPr lang="en-US" sz="2800" i="1" dirty="0">
                <a:latin typeface="Garamond"/>
                <a:cs typeface="Garamond"/>
              </a:rPr>
              <a:t> </a:t>
            </a:r>
            <a:r>
              <a:rPr lang="en-US" sz="2800" dirty="0">
                <a:latin typeface="Franklin Gothic Medium"/>
                <a:cs typeface="Franklin Gothic Medium"/>
              </a:rPr>
              <a:t> </a:t>
            </a:r>
            <a:endParaRPr lang="en-US" sz="2800" i="1" dirty="0">
              <a:solidFill>
                <a:srgbClr val="FF9933"/>
              </a:solidFill>
              <a:latin typeface="Garamond"/>
              <a:cs typeface="Garamond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5221229" y="3113443"/>
            <a:ext cx="3770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Garamond"/>
                <a:cs typeface="Garamond"/>
              </a:rPr>
              <a:t>45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457200" y="4699296"/>
            <a:ext cx="3356679" cy="536139"/>
            <a:chOff x="457200" y="4673896"/>
            <a:chExt cx="3356679" cy="536139"/>
          </a:xfrm>
        </p:grpSpPr>
        <p:sp>
          <p:nvSpPr>
            <p:cNvPr id="51" name="Rectangle 50"/>
            <p:cNvSpPr/>
            <p:nvPr/>
          </p:nvSpPr>
          <p:spPr>
            <a:xfrm>
              <a:off x="457200" y="4686815"/>
              <a:ext cx="3356679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800" i="1" dirty="0">
                  <a:solidFill>
                    <a:prstClr val="black"/>
                  </a:solidFill>
                  <a:latin typeface="Garamond"/>
                  <a:cs typeface="Garamond"/>
                </a:rPr>
                <a:t>P</a:t>
              </a:r>
              <a:r>
                <a:rPr lang="en-US" sz="2800" dirty="0">
                  <a:solidFill>
                    <a:prstClr val="black"/>
                  </a:solidFill>
                  <a:latin typeface="Garamond"/>
                  <a:cs typeface="Garamond"/>
                </a:rPr>
                <a:t>(</a:t>
              </a:r>
              <a:r>
                <a:rPr lang="en-US" sz="2800" i="1" dirty="0">
                  <a:solidFill>
                    <a:prstClr val="black"/>
                  </a:solidFill>
                  <a:latin typeface="Garamond"/>
                  <a:cs typeface="Garamond"/>
                </a:rPr>
                <a:t>X</a:t>
              </a:r>
              <a:r>
                <a:rPr lang="en-US" sz="2800" dirty="0">
                  <a:solidFill>
                    <a:prstClr val="black"/>
                  </a:solidFill>
                  <a:latin typeface="Garamond"/>
                  <a:cs typeface="Garamond"/>
                </a:rPr>
                <a:t> &gt; 45) = ∫</a:t>
              </a:r>
              <a:r>
                <a:rPr lang="en-US" sz="2800" baseline="-25000" dirty="0">
                  <a:latin typeface="Garamond"/>
                  <a:cs typeface="Garamond"/>
                </a:rPr>
                <a:t>45</a:t>
              </a:r>
              <a:r>
                <a:rPr lang="en-US" sz="2800" i="1" dirty="0">
                  <a:latin typeface="Garamond"/>
                  <a:cs typeface="Garamond"/>
                </a:rPr>
                <a:t> f</a:t>
              </a:r>
              <a:r>
                <a:rPr lang="en-US" sz="2800" dirty="0">
                  <a:latin typeface="Garamond"/>
                  <a:cs typeface="Garamond"/>
                </a:rPr>
                <a:t>(</a:t>
              </a:r>
              <a:r>
                <a:rPr lang="en-US" sz="2800" i="1" dirty="0">
                  <a:latin typeface="Garamond"/>
                  <a:cs typeface="Garamond"/>
                </a:rPr>
                <a:t>x</a:t>
              </a:r>
              <a:r>
                <a:rPr lang="en-US" sz="2800" dirty="0">
                  <a:latin typeface="Garamond"/>
                  <a:cs typeface="Garamond"/>
                </a:rPr>
                <a:t>)</a:t>
              </a:r>
              <a:r>
                <a:rPr lang="en-US" sz="2800" i="1" dirty="0">
                  <a:latin typeface="Garamond"/>
                  <a:cs typeface="Garamond"/>
                </a:rPr>
                <a:t>dx</a:t>
              </a:r>
              <a:endParaRPr lang="en-US" sz="2800" dirty="0">
                <a:latin typeface="Garamond"/>
                <a:cs typeface="Garamond"/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2391576" y="4673896"/>
              <a:ext cx="415498" cy="37959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baseline="30000" dirty="0">
                  <a:solidFill>
                    <a:prstClr val="black"/>
                  </a:solidFill>
                  <a:latin typeface="Garamond"/>
                  <a:cs typeface="Garamond"/>
                </a:rPr>
                <a:t>60</a:t>
              </a:r>
              <a:endParaRPr lang="en-US" baseline="30000" dirty="0"/>
            </a:p>
          </p:txBody>
        </p:sp>
      </p:grpSp>
      <p:sp>
        <p:nvSpPr>
          <p:cNvPr id="53" name="Rectangle 52"/>
          <p:cNvSpPr/>
          <p:nvPr/>
        </p:nvSpPr>
        <p:spPr>
          <a:xfrm>
            <a:off x="3583896" y="4711181"/>
            <a:ext cx="10952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2800" dirty="0">
                <a:solidFill>
                  <a:prstClr val="black"/>
                </a:solidFill>
                <a:latin typeface="Garamond"/>
                <a:cs typeface="Garamond"/>
              </a:rPr>
              <a:t>= 1/8</a:t>
            </a:r>
            <a:endParaRPr lang="en-US" sz="2800" i="1" dirty="0">
              <a:solidFill>
                <a:srgbClr val="FF9933"/>
              </a:solidFill>
              <a:latin typeface="Garamond"/>
              <a:cs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2690032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3" grpId="0" animBg="1"/>
      <p:bldP spid="30" grpId="0"/>
      <p:bldP spid="44" grpId="0"/>
      <p:bldP spid="5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647F5D-050D-4D9F-BD23-76E7BD0DD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>
                <a:solidFill>
                  <a:srgbClr val="FF0000"/>
                </a:solidFill>
              </a:rPr>
              <a:t>4 Normal distribution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6" name="内容占位符 4">
            <a:extLst>
              <a:ext uri="{FF2B5EF4-FFF2-40B4-BE49-F238E27FC236}">
                <a16:creationId xmlns:a16="http://schemas.microsoft.com/office/drawing/2014/main" id="{467B2839-1D7D-4F60-8502-72975095B9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2976" y="1016042"/>
            <a:ext cx="8163824" cy="3675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826E7B08-F374-4F80-85D3-3EC2B957E499}"/>
              </a:ext>
            </a:extLst>
          </p:cNvPr>
          <p:cNvSpPr txBox="1"/>
          <p:nvPr/>
        </p:nvSpPr>
        <p:spPr>
          <a:xfrm>
            <a:off x="522976" y="4691268"/>
            <a:ext cx="8163824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zh-CN" sz="2800" dirty="0"/>
              <a:t>Three important symmetry properties</a:t>
            </a:r>
          </a:p>
          <a:p>
            <a:r>
              <a:rPr lang="en-US" altLang="zh-CN" sz="2800" i="1" dirty="0"/>
              <a:t>Symmetry of PDF </a:t>
            </a:r>
          </a:p>
          <a:p>
            <a:r>
              <a:rPr lang="en-US" altLang="zh-CN" sz="2800" i="1" dirty="0"/>
              <a:t>Symmetry of tail areas</a:t>
            </a:r>
          </a:p>
          <a:p>
            <a:r>
              <a:rPr lang="en-US" altLang="zh-CN" sz="2800" i="1" dirty="0"/>
              <a:t>Symmetry of Z and +Z</a:t>
            </a:r>
            <a:r>
              <a:rPr lang="en-US" altLang="zh-CN" sz="2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866829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647F5D-050D-4D9F-BD23-76E7BD0DD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>
                <a:solidFill>
                  <a:srgbClr val="FF0000"/>
                </a:solidFill>
              </a:rPr>
              <a:t>4 Normal distribution</a:t>
            </a:r>
            <a:endParaRPr lang="zh-CN" altLang="en-US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占位符 2">
                <a:extLst>
                  <a:ext uri="{FF2B5EF4-FFF2-40B4-BE49-F238E27FC236}">
                    <a16:creationId xmlns:a16="http://schemas.microsoft.com/office/drawing/2014/main" id="{F2385052-83CB-49E4-B513-73386C6A64B3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445273" y="1058610"/>
                <a:ext cx="8217674" cy="4944625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altLang="zh-CN" sz="2400" b="1" dirty="0"/>
                  <a:t>Definition </a:t>
                </a:r>
                <a:r>
                  <a:rPr lang="en-US" altLang="zh-CN" sz="2400" dirty="0"/>
                  <a:t>(Standard Normal distribution)</a:t>
                </a:r>
                <a:r>
                  <a:rPr lang="en-US" altLang="zh-CN" sz="2400" b="1" dirty="0"/>
                  <a:t>. </a:t>
                </a:r>
                <a:r>
                  <a:rPr lang="en-US" altLang="zh-CN" sz="2400" dirty="0"/>
                  <a:t>A continuous </a:t>
                </a:r>
                <a:r>
                  <a:rPr lang="en-US" altLang="zh-CN" sz="2400" dirty="0" err="1"/>
                  <a:t>r.v</a:t>
                </a:r>
                <a:r>
                  <a:rPr lang="en-US" altLang="zh-CN" sz="2400" dirty="0"/>
                  <a:t>. </a:t>
                </a:r>
                <a:r>
                  <a:rPr lang="en-US" altLang="zh-CN" sz="2400" i="1" dirty="0"/>
                  <a:t>Z </a:t>
                </a:r>
                <a:r>
                  <a:rPr lang="en-US" altLang="zh-CN" sz="2400" dirty="0"/>
                  <a:t>is said to have the </a:t>
                </a:r>
                <a:r>
                  <a:rPr lang="en-US" altLang="zh-CN" sz="2400" i="1" dirty="0"/>
                  <a:t>standard Normal distribution </a:t>
                </a:r>
                <a:r>
                  <a:rPr lang="en-US" altLang="zh-CN" sz="2400" dirty="0"/>
                  <a:t>if its PDF </a:t>
                </a:r>
                <a14:m>
                  <m:oMath xmlns:m="http://schemas.openxmlformats.org/officeDocument/2006/math">
                    <m:r>
                      <a:rPr lang="zh-CN" altLang="en-US" sz="240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altLang="zh-CN" sz="2400" dirty="0"/>
                  <a:t> is given by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i="1" smtClean="0">
                          <a:latin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zh-CN" altLang="en-US" sz="2400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</m:rad>
                        </m:den>
                      </m:f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p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,  −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∞&lt;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&lt;+∞</m:t>
                      </m:r>
                    </m:oMath>
                  </m:oMathPara>
                </a14:m>
                <a:endParaRPr lang="en-US" altLang="zh-CN" sz="2400" dirty="0"/>
              </a:p>
              <a:p>
                <a:pPr marL="0" indent="0">
                  <a:buNone/>
                </a:pPr>
                <a:r>
                  <a:rPr lang="en-US" altLang="zh-CN" sz="2400" dirty="0"/>
                  <a:t>      We write this as </a:t>
                </a:r>
                <a:r>
                  <a:rPr lang="en-US" altLang="zh-CN" sz="2400" i="1" dirty="0"/>
                  <a:t>Z </a:t>
                </a:r>
                <a14:m>
                  <m:oMath xmlns:m="http://schemas.openxmlformats.org/officeDocument/2006/math">
                    <m:r>
                      <a:rPr lang="en-US" altLang="zh-CN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US" altLang="zh-CN" sz="2400" i="1" dirty="0"/>
                  <a:t> N </a:t>
                </a:r>
                <a:r>
                  <a:rPr lang="en-US" altLang="zh-CN" sz="2400" dirty="0"/>
                  <a:t>(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0, 1</m:t>
                    </m:r>
                  </m:oMath>
                </a14:m>
                <a:r>
                  <a:rPr lang="en-US" altLang="zh-CN" sz="2400" dirty="0"/>
                  <a:t>).</a:t>
                </a:r>
              </a:p>
              <a:p>
                <a:pPr marL="0" indent="0">
                  <a:buNone/>
                </a:pPr>
                <a:endParaRPr lang="en-US" altLang="zh-CN" sz="2400" dirty="0"/>
              </a:p>
              <a:p>
                <a:pPr marL="0" indent="0">
                  <a:buNone/>
                </a:pPr>
                <a:r>
                  <a:rPr lang="en-US" altLang="zh-CN" sz="2400" dirty="0"/>
                  <a:t>      The standard Normal CDF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</m:oMath>
                </a14:m>
                <a:r>
                  <a:rPr lang="en-US" altLang="zh-CN" sz="2400" dirty="0"/>
                  <a:t> is the accumulated area under the PDF:</a:t>
                </a:r>
                <a:br>
                  <a:rPr lang="en-US" altLang="zh-CN" sz="2400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altLang="zh-CN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Φ</m:t>
                      </m:r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𝑧</m:t>
                          </m:r>
                        </m:sup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𝜑</m:t>
                          </m:r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nary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𝑑𝑡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p>
                        <m:e>
                          <m:f>
                            <m:f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</m:rad>
                            </m:den>
                          </m:f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p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</m:e>
                      </m:nary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𝑑𝑡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.  </m:t>
                      </m:r>
                    </m:oMath>
                  </m:oMathPara>
                </a14:m>
                <a:endParaRPr lang="en-US" altLang="zh-CN" sz="2400" dirty="0"/>
              </a:p>
            </p:txBody>
          </p:sp>
        </mc:Choice>
        <mc:Fallback xmlns="">
          <p:sp>
            <p:nvSpPr>
              <p:cNvPr id="3" name="文本占位符 2">
                <a:extLst>
                  <a:ext uri="{FF2B5EF4-FFF2-40B4-BE49-F238E27FC236}">
                    <a16:creationId xmlns:a16="http://schemas.microsoft.com/office/drawing/2014/main" id="{F2385052-83CB-49E4-B513-73386C6A64B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445273" y="1058610"/>
                <a:ext cx="8217674" cy="4944625"/>
              </a:xfrm>
              <a:blipFill>
                <a:blip r:embed="rId2"/>
                <a:stretch>
                  <a:fillRect l="-1113" t="-863" r="-16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565933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647F5D-050D-4D9F-BD23-76E7BD0DD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sz="3200" dirty="0">
                <a:solidFill>
                  <a:srgbClr val="FF0000"/>
                </a:solidFill>
              </a:rPr>
              <a:t>1 Understanding Continuous Random Variables</a:t>
            </a:r>
            <a:endParaRPr lang="zh-CN" altLang="en-US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占位符 2">
                <a:extLst>
                  <a:ext uri="{FF2B5EF4-FFF2-40B4-BE49-F238E27FC236}">
                    <a16:creationId xmlns:a16="http://schemas.microsoft.com/office/drawing/2014/main" id="{F2385052-83CB-49E4-B513-73386C6A64B3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457200" y="883681"/>
                <a:ext cx="8217674" cy="528425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altLang="zh-CN" sz="2400" b="1" dirty="0"/>
                  <a:t>Definition  (Continuous </a:t>
                </a:r>
                <a:r>
                  <a:rPr lang="en-US" altLang="zh-CN" sz="2400" b="1" dirty="0" err="1"/>
                  <a:t>r.v.</a:t>
                </a:r>
                <a:r>
                  <a:rPr lang="en-US" altLang="zh-CN" sz="2400" b="1" dirty="0"/>
                  <a:t>). </a:t>
                </a:r>
                <a:r>
                  <a:rPr lang="en-US" altLang="zh-CN" sz="2400" dirty="0"/>
                  <a:t>An </a:t>
                </a:r>
                <a:r>
                  <a:rPr lang="en-US" altLang="zh-CN" sz="2400" dirty="0" err="1"/>
                  <a:t>r.v.</a:t>
                </a:r>
                <a:r>
                  <a:rPr lang="en-US" altLang="zh-CN" sz="2400" dirty="0"/>
                  <a:t> has a </a:t>
                </a:r>
                <a:r>
                  <a:rPr lang="en-US" altLang="zh-CN" sz="2400" i="1" dirty="0">
                    <a:solidFill>
                      <a:srgbClr val="FF0000"/>
                    </a:solidFill>
                  </a:rPr>
                  <a:t>continuous distribution</a:t>
                </a:r>
                <a:r>
                  <a:rPr lang="en-US" altLang="zh-CN" sz="2400" i="1" dirty="0"/>
                  <a:t> </a:t>
                </a:r>
                <a:r>
                  <a:rPr lang="en-US" altLang="zh-CN" sz="2400" dirty="0"/>
                  <a:t>if its CDF is differentiable. A continuous random variable is a random variable with a continuous distribution.</a:t>
                </a:r>
              </a:p>
              <a:p>
                <a:pPr marL="0" indent="0">
                  <a:buNone/>
                </a:pPr>
                <a:endParaRPr lang="en-US" altLang="zh-CN" sz="2400" dirty="0"/>
              </a:p>
              <a:p>
                <a:pPr marL="0" marR="0" lvl="0" indent="0" algn="l" defTabSz="914400" rtl="0" eaLnBrk="1" fontAlgn="auto" latinLnBrk="0" hangingPunct="1">
                  <a:lnSpc>
                    <a:spcPct val="94000"/>
                  </a:lnSpc>
                  <a:spcBef>
                    <a:spcPts val="1000"/>
                  </a:spcBef>
                  <a:spcAft>
                    <a:spcPts val="200"/>
                  </a:spcAft>
                  <a:buClrTx/>
                  <a:buSzTx/>
                  <a:buNone/>
                  <a:tabLst/>
                  <a:defRPr/>
                </a:pPr>
                <a:r>
                  <a:rPr kumimoji="0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Franklin Gothic Book"/>
                    <a:ea typeface="华文楷体" panose="02010600040101010101" pitchFamily="2" charset="-122"/>
                    <a:cs typeface="+mn-cs"/>
                  </a:rPr>
                  <a:t>Definition  (Probability density function). 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Franklin Gothic Book"/>
                    <a:ea typeface="华文楷体" panose="02010600040101010101" pitchFamily="2" charset="-122"/>
                    <a:cs typeface="+mn-cs"/>
                  </a:rPr>
                  <a:t>For a continuous </a:t>
                </a:r>
                <a:r>
                  <a:rPr kumimoji="0" lang="en-US" altLang="zh-CN" sz="2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Franklin Gothic Book"/>
                    <a:ea typeface="华文楷体" panose="02010600040101010101" pitchFamily="2" charset="-122"/>
                    <a:cs typeface="+mn-cs"/>
                  </a:rPr>
                  <a:t>r.v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Franklin Gothic Book"/>
                    <a:ea typeface="华文楷体" panose="02010600040101010101" pitchFamily="2" charset="-122"/>
                    <a:cs typeface="+mn-cs"/>
                  </a:rPr>
                  <a:t>. </a:t>
                </a:r>
                <a:r>
                  <a:rPr kumimoji="0" lang="en-US" altLang="zh-CN" sz="24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Franklin Gothic Book"/>
                    <a:ea typeface="华文楷体" panose="02010600040101010101" pitchFamily="2" charset="-122"/>
                    <a:cs typeface="+mn-cs"/>
                  </a:rPr>
                  <a:t>X 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Franklin Gothic Book"/>
                    <a:ea typeface="华文楷体" panose="02010600040101010101" pitchFamily="2" charset="-122"/>
                    <a:cs typeface="+mn-cs"/>
                  </a:rPr>
                  <a:t>with CDF</a:t>
                </a:r>
                <a14:m>
                  <m:oMath xmlns:m="http://schemas.openxmlformats.org/officeDocument/2006/math">
                    <m:r>
                      <a:rPr kumimoji="0" lang="en-US" altLang="zh-CN" sz="24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 </m:t>
                    </m:r>
                    <m:r>
                      <a:rPr kumimoji="0" lang="en-US" altLang="zh-CN" sz="2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𝐹</m:t>
                    </m:r>
                  </m:oMath>
                </a14:m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Franklin Gothic Book"/>
                    <a:ea typeface="华文楷体" panose="02010600040101010101" pitchFamily="2" charset="-122"/>
                    <a:cs typeface="+mn-cs"/>
                  </a:rPr>
                  <a:t>, the </a:t>
                </a:r>
                <a:r>
                  <a:rPr kumimoji="0" lang="en-US" altLang="zh-CN" sz="24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Franklin Gothic Book"/>
                    <a:ea typeface="华文楷体" panose="02010600040101010101" pitchFamily="2" charset="-122"/>
                    <a:cs typeface="+mn-cs"/>
                  </a:rPr>
                  <a:t>probability density function 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Franklin Gothic Book"/>
                    <a:ea typeface="华文楷体" panose="02010600040101010101" pitchFamily="2" charset="-122"/>
                    <a:cs typeface="+mn-cs"/>
                  </a:rPr>
                  <a:t>(PDF) of </a:t>
                </a:r>
                <a:r>
                  <a:rPr kumimoji="0" lang="en-US" altLang="zh-CN" sz="24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Franklin Gothic Book"/>
                    <a:ea typeface="华文楷体" panose="02010600040101010101" pitchFamily="2" charset="-122"/>
                    <a:cs typeface="+mn-cs"/>
                  </a:rPr>
                  <a:t>X 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Franklin Gothic Book"/>
                    <a:ea typeface="华文楷体" panose="02010600040101010101" pitchFamily="2" charset="-122"/>
                    <a:cs typeface="+mn-cs"/>
                  </a:rPr>
                  <a:t>is the derivative </a:t>
                </a:r>
                <a14:m>
                  <m:oMath xmlns:m="http://schemas.openxmlformats.org/officeDocument/2006/math">
                    <m:r>
                      <a:rPr kumimoji="0" lang="en-US" altLang="zh-CN" sz="2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𝑓</m:t>
                    </m:r>
                  </m:oMath>
                </a14:m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Franklin Gothic Book"/>
                    <a:ea typeface="华文楷体" panose="02010600040101010101" pitchFamily="2" charset="-122"/>
                    <a:cs typeface="+mn-cs"/>
                  </a:rPr>
                  <a:t>of the CDF, given by </a:t>
                </a:r>
                <a14:m>
                  <m:oMath xmlns:m="http://schemas.openxmlformats.org/officeDocument/2006/math">
                    <m:r>
                      <a:rPr kumimoji="0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𝑓</m:t>
                    </m:r>
                    <m:d>
                      <m:dPr>
                        <m:ctrlP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𝑥</m:t>
                        </m:r>
                      </m:e>
                    </m:d>
                    <m:r>
                      <a:rPr kumimoji="0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sSup>
                      <m:sSupPr>
                        <m:ctrlP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𝐹</m:t>
                        </m:r>
                      </m:e>
                      <m:sup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𝑥</m:t>
                        </m:r>
                      </m:e>
                    </m:d>
                  </m:oMath>
                </a14:m>
                <a:r>
                  <a:rPr kumimoji="0" lang="en-US" altLang="zh-CN" sz="24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Franklin Gothic Book"/>
                    <a:ea typeface="华文楷体" panose="02010600040101010101" pitchFamily="2" charset="-122"/>
                    <a:cs typeface="+mn-cs"/>
                  </a:rPr>
                  <a:t>. 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Franklin Gothic Book"/>
                    <a:ea typeface="华文楷体" panose="02010600040101010101" pitchFamily="2" charset="-122"/>
                    <a:cs typeface="+mn-cs"/>
                  </a:rPr>
                  <a:t>The </a:t>
                </a:r>
                <a:r>
                  <a:rPr kumimoji="0" lang="en-US" altLang="zh-CN" sz="24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Franklin Gothic Book"/>
                    <a:ea typeface="华文楷体" panose="02010600040101010101" pitchFamily="2" charset="-122"/>
                    <a:cs typeface="+mn-cs"/>
                  </a:rPr>
                  <a:t>support 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Franklin Gothic Book"/>
                    <a:ea typeface="华文楷体" panose="02010600040101010101" pitchFamily="2" charset="-122"/>
                    <a:cs typeface="+mn-cs"/>
                  </a:rPr>
                  <a:t>of </a:t>
                </a:r>
                <a:r>
                  <a:rPr kumimoji="0" lang="en-US" altLang="zh-CN" sz="24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Franklin Gothic Book"/>
                    <a:ea typeface="华文楷体" panose="02010600040101010101" pitchFamily="2" charset="-122"/>
                    <a:cs typeface="+mn-cs"/>
                  </a:rPr>
                  <a:t>X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Franklin Gothic Book"/>
                    <a:ea typeface="华文楷体" panose="02010600040101010101" pitchFamily="2" charset="-122"/>
                    <a:cs typeface="+mn-cs"/>
                  </a:rPr>
                  <a:t>, and of its distribution, is the set of all </a:t>
                </a:r>
                <a:r>
                  <a:rPr kumimoji="0" lang="en-US" altLang="zh-CN" sz="24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Franklin Gothic Book"/>
                    <a:ea typeface="华文楷体" panose="02010600040101010101" pitchFamily="2" charset="-122"/>
                    <a:cs typeface="+mn-cs"/>
                  </a:rPr>
                  <a:t>x 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Franklin Gothic Book"/>
                    <a:ea typeface="华文楷体" panose="02010600040101010101" pitchFamily="2" charset="-122"/>
                    <a:cs typeface="+mn-cs"/>
                  </a:rPr>
                  <a:t>where</a:t>
                </a:r>
                <a:r>
                  <a:rPr kumimoji="0" lang="en-US" altLang="zh-CN" sz="24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Franklin Gothic Book"/>
                    <a:ea typeface="华文楷体" panose="02010600040101010101" pitchFamily="2" charset="-122"/>
                    <a:cs typeface="+mn-cs"/>
                  </a:rPr>
                  <a:t> f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Franklin Gothic Book"/>
                    <a:ea typeface="华文楷体" panose="02010600040101010101" pitchFamily="2" charset="-122"/>
                    <a:cs typeface="+mn-cs"/>
                  </a:rPr>
                  <a:t>(</a:t>
                </a:r>
                <a:r>
                  <a:rPr kumimoji="0" lang="en-US" altLang="zh-CN" sz="24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Franklin Gothic Book"/>
                    <a:ea typeface="华文楷体" panose="02010600040101010101" pitchFamily="2" charset="-122"/>
                    <a:cs typeface="+mn-cs"/>
                  </a:rPr>
                  <a:t>x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Franklin Gothic Book"/>
                    <a:ea typeface="华文楷体" panose="02010600040101010101" pitchFamily="2" charset="-122"/>
                    <a:cs typeface="+mn-cs"/>
                  </a:rPr>
                  <a:t>) </a:t>
                </a:r>
                <a:r>
                  <a:rPr kumimoji="0" lang="en-US" altLang="zh-CN" sz="24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Franklin Gothic Book"/>
                    <a:ea typeface="华文楷体" panose="02010600040101010101" pitchFamily="2" charset="-122"/>
                    <a:cs typeface="+mn-cs"/>
                  </a:rPr>
                  <a:t>&gt;</a:t>
                </a:r>
                <a14:m>
                  <m:oMath xmlns:m="http://schemas.openxmlformats.org/officeDocument/2006/math">
                    <m:r>
                      <a:rPr kumimoji="0" lang="en-US" altLang="zh-CN" sz="2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0</m:t>
                    </m:r>
                  </m:oMath>
                </a14:m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Franklin Gothic Book"/>
                    <a:ea typeface="华文楷体" panose="02010600040101010101" pitchFamily="2" charset="-122"/>
                    <a:cs typeface="+mn-cs"/>
                  </a:rPr>
                  <a:t>.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94000"/>
                  </a:lnSpc>
                  <a:spcBef>
                    <a:spcPts val="1000"/>
                  </a:spcBef>
                  <a:spcAft>
                    <a:spcPts val="200"/>
                  </a:spcAft>
                  <a:buClrTx/>
                  <a:buSzTx/>
                  <a:buNone/>
                  <a:tabLst/>
                  <a:defRPr/>
                </a:pPr>
                <a:endParaRPr lang="en-US" altLang="zh-CN" sz="2400" dirty="0">
                  <a:solidFill>
                    <a:srgbClr val="000000"/>
                  </a:solidFill>
                  <a:latin typeface="Franklin Gothic Book"/>
                  <a:ea typeface="华文楷体" panose="02010600040101010101" pitchFamily="2" charset="-122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94000"/>
                  </a:lnSpc>
                  <a:spcBef>
                    <a:spcPts val="1000"/>
                  </a:spcBef>
                  <a:spcAft>
                    <a:spcPts val="200"/>
                  </a:spcAft>
                  <a:buClrTx/>
                  <a:buSzTx/>
                  <a:buNone/>
                  <a:tabLst/>
                  <a:defRPr/>
                </a:pPr>
                <a:r>
                  <a:rPr lang="en-US" altLang="zh-CN" sz="2400" b="1" dirty="0"/>
                  <a:t>Proposition (PDF to CDF). </a:t>
                </a:r>
                <a:r>
                  <a:rPr lang="en-US" altLang="zh-CN" sz="2400" dirty="0"/>
                  <a:t>Let </a:t>
                </a:r>
                <a:r>
                  <a:rPr lang="en-US" altLang="zh-CN" sz="2400" i="1" dirty="0"/>
                  <a:t>X </a:t>
                </a:r>
                <a:r>
                  <a:rPr lang="en-US" altLang="zh-CN" sz="2400" dirty="0"/>
                  <a:t>be a continuous </a:t>
                </a:r>
                <a:r>
                  <a:rPr lang="en-US" altLang="zh-CN" sz="2400" dirty="0" err="1"/>
                  <a:t>r.v</a:t>
                </a:r>
                <a:r>
                  <a:rPr lang="en-US" altLang="zh-CN" sz="2400" dirty="0"/>
                  <a:t>. with PDF </a:t>
                </a:r>
                <a:r>
                  <a:rPr lang="en-US" altLang="zh-CN" sz="2400" i="1" dirty="0"/>
                  <a:t>f</a:t>
                </a:r>
                <a:r>
                  <a:rPr lang="en-US" altLang="zh-CN" sz="2400" dirty="0"/>
                  <a:t>. Then the CDF of </a:t>
                </a:r>
                <a:r>
                  <a:rPr lang="en-US" altLang="zh-CN" sz="2400" i="1" dirty="0"/>
                  <a:t>X </a:t>
                </a:r>
                <a:r>
                  <a:rPr lang="en-US" altLang="zh-CN" sz="2400" dirty="0"/>
                  <a:t>is given by </a:t>
                </a:r>
                <a:br>
                  <a:rPr lang="en-US" altLang="zh-CN" sz="2400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ranklin Gothic Book"/>
                  <a:ea typeface="华文楷体" panose="02010600040101010101" pitchFamily="2" charset="-122"/>
                  <a:cs typeface="+mn-cs"/>
                </a:endParaRPr>
              </a:p>
              <a:p>
                <a:pPr marL="0" indent="0">
                  <a:buNone/>
                </a:pPr>
                <a:endParaRPr lang="en-US" altLang="zh-CN" sz="2400" b="1" dirty="0"/>
              </a:p>
              <a:p>
                <a:pPr marL="0" indent="0">
                  <a:buNone/>
                </a:pPr>
                <a:endParaRPr lang="en-US" altLang="zh-CN" sz="2400" dirty="0"/>
              </a:p>
              <a:p>
                <a:pPr marL="0" indent="0">
                  <a:buNone/>
                </a:pPr>
                <a:endParaRPr lang="en-US" altLang="zh-CN" sz="2400" dirty="0"/>
              </a:p>
            </p:txBody>
          </p:sp>
        </mc:Choice>
        <mc:Fallback xmlns="">
          <p:sp>
            <p:nvSpPr>
              <p:cNvPr id="3" name="文本占位符 2">
                <a:extLst>
                  <a:ext uri="{FF2B5EF4-FFF2-40B4-BE49-F238E27FC236}">
                    <a16:creationId xmlns:a16="http://schemas.microsoft.com/office/drawing/2014/main" id="{F2385052-83CB-49E4-B513-73386C6A64B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457200" y="883681"/>
                <a:ext cx="8217674" cy="5284258"/>
              </a:xfrm>
              <a:blipFill>
                <a:blip r:embed="rId2"/>
                <a:stretch>
                  <a:fillRect l="-1113" t="-807" r="-178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002269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647F5D-050D-4D9F-BD23-76E7BD0DD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>
                <a:solidFill>
                  <a:srgbClr val="FF0000"/>
                </a:solidFill>
              </a:rPr>
              <a:t>4 Normal distribution</a:t>
            </a:r>
            <a:endParaRPr lang="zh-CN" altLang="en-US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826E7B08-F374-4F80-85D3-3EC2B957E499}"/>
                  </a:ext>
                </a:extLst>
              </p:cNvPr>
              <p:cNvSpPr txBox="1"/>
              <p:nvPr/>
            </p:nvSpPr>
            <p:spPr>
              <a:xfrm>
                <a:off x="457199" y="946204"/>
                <a:ext cx="8229599" cy="403251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:r>
                  <a:rPr lang="en-US" altLang="zh-CN" sz="2400" b="1" dirty="0"/>
                  <a:t>Definition </a:t>
                </a:r>
                <a:r>
                  <a:rPr lang="en-US" altLang="zh-CN" sz="2400" dirty="0"/>
                  <a:t>(Normal distribution)</a:t>
                </a:r>
                <a:r>
                  <a:rPr lang="en-US" altLang="zh-CN" sz="2400" b="1" dirty="0"/>
                  <a:t>. </a:t>
                </a:r>
                <a:r>
                  <a:rPr lang="en-US" altLang="zh-CN" sz="2400" dirty="0"/>
                  <a:t>If </a:t>
                </a:r>
                <a:r>
                  <a:rPr lang="en-US" altLang="zh-CN" sz="2400" i="1" dirty="0"/>
                  <a:t>Z </a:t>
                </a:r>
                <a14:m>
                  <m:oMath xmlns:m="http://schemas.openxmlformats.org/officeDocument/2006/math">
                    <m:r>
                      <a:rPr lang="en-US" altLang="zh-CN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US" altLang="zh-CN" sz="2400" i="1" dirty="0"/>
                  <a:t> N </a:t>
                </a:r>
                <a:r>
                  <a:rPr lang="en-US" altLang="zh-CN" sz="2400" dirty="0"/>
                  <a:t>(0</a:t>
                </a:r>
                <a:r>
                  <a:rPr lang="en-US" altLang="zh-CN" sz="2400" i="1" dirty="0"/>
                  <a:t>, </a:t>
                </a:r>
                <a:r>
                  <a:rPr lang="en-US" altLang="zh-CN" sz="2400" dirty="0"/>
                  <a:t>1), then </a:t>
                </a:r>
                <a:r>
                  <a:rPr lang="en-US" altLang="zh-CN" sz="2400" i="1" dirty="0"/>
                  <a:t>X </a:t>
                </a:r>
                <a:r>
                  <a:rPr lang="en-US" altLang="zh-CN" sz="2400" dirty="0"/>
                  <a:t>= </a:t>
                </a:r>
                <a:r>
                  <a:rPr lang="en-US" altLang="zh-CN" sz="2400" i="1" dirty="0"/>
                  <a:t>µ </a:t>
                </a:r>
                <a:r>
                  <a:rPr lang="en-US" altLang="zh-CN" sz="2400" dirty="0"/>
                  <a:t>+ </a:t>
                </a:r>
                <a14:m>
                  <m:oMath xmlns:m="http://schemas.openxmlformats.org/officeDocument/2006/math">
                    <m:r>
                      <a:rPr lang="zh-CN" altLang="en-US" sz="240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altLang="zh-CN" sz="2400" i="1" dirty="0"/>
                  <a:t>Z </a:t>
                </a:r>
                <a:r>
                  <a:rPr lang="en-US" altLang="zh-CN" sz="2400" dirty="0"/>
                  <a:t>is said to have the </a:t>
                </a:r>
                <a:r>
                  <a:rPr lang="en-US" altLang="zh-CN" sz="2400" i="1" dirty="0"/>
                  <a:t>Normal distribution </a:t>
                </a:r>
                <a:r>
                  <a:rPr lang="en-US" altLang="zh-CN" sz="2400" dirty="0"/>
                  <a:t>with mean </a:t>
                </a:r>
                <a:r>
                  <a:rPr lang="en-US" altLang="zh-CN" sz="2400" i="1" dirty="0"/>
                  <a:t>µ </a:t>
                </a:r>
                <a:r>
                  <a:rPr lang="en-US" altLang="zh-CN" sz="2400" dirty="0"/>
                  <a:t>and variance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40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sz="2400" dirty="0"/>
                  <a:t>. We denote this by </a:t>
                </a:r>
                <a:r>
                  <a:rPr lang="en-US" altLang="zh-CN" sz="2400" i="1" dirty="0"/>
                  <a:t>X </a:t>
                </a:r>
                <a14:m>
                  <m:oMath xmlns:m="http://schemas.openxmlformats.org/officeDocument/2006/math">
                    <m:r>
                      <a:rPr lang="en-US" altLang="zh-CN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US" altLang="zh-CN" sz="2400" i="1" dirty="0"/>
                  <a:t> N </a:t>
                </a:r>
                <a:r>
                  <a:rPr lang="en-US" altLang="zh-CN" sz="2400" dirty="0"/>
                  <a:t>(</a:t>
                </a:r>
                <a:r>
                  <a:rPr lang="en-US" altLang="zh-CN" sz="2400" i="1" dirty="0"/>
                  <a:t>µ,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sz="2400" dirty="0"/>
                  <a:t>)</a:t>
                </a:r>
              </a:p>
              <a:p>
                <a:pPr marL="0" indent="0">
                  <a:buNone/>
                </a:pPr>
                <a:endParaRPr lang="en-US" altLang="zh-CN" sz="2400" dirty="0"/>
              </a:p>
              <a:p>
                <a:pPr/>
                <a:r>
                  <a:rPr lang="en-US" altLang="zh-CN" sz="2400" b="1" dirty="0"/>
                  <a:t>Theorem </a:t>
                </a:r>
                <a:r>
                  <a:rPr lang="en-US" altLang="zh-CN" sz="2400" dirty="0"/>
                  <a:t>(Normal CDF and PDF)</a:t>
                </a:r>
                <a:r>
                  <a:rPr lang="en-US" altLang="zh-CN" sz="2400" b="1" dirty="0"/>
                  <a:t>. </a:t>
                </a:r>
                <a:r>
                  <a:rPr lang="en-US" altLang="zh-CN" sz="2400" dirty="0"/>
                  <a:t>Let </a:t>
                </a:r>
                <a:r>
                  <a:rPr lang="en-US" altLang="zh-CN" sz="2400" i="1" dirty="0"/>
                  <a:t>X </a:t>
                </a:r>
                <a14:m>
                  <m:oMath xmlns:m="http://schemas.openxmlformats.org/officeDocument/2006/math">
                    <m:r>
                      <a:rPr lang="en-US" altLang="zh-CN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US" altLang="zh-CN" sz="2400" i="1" dirty="0"/>
                  <a:t> N </a:t>
                </a:r>
                <a:r>
                  <a:rPr lang="en-US" altLang="zh-CN" sz="2400" dirty="0"/>
                  <a:t>(</a:t>
                </a:r>
                <a:r>
                  <a:rPr lang="en-US" altLang="zh-CN" sz="2400" i="1" dirty="0"/>
                  <a:t>µ,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sz="2400" dirty="0"/>
                  <a:t>). Then the CDF of </a:t>
                </a:r>
                <a:r>
                  <a:rPr lang="en-US" altLang="zh-CN" sz="2400" i="1" dirty="0"/>
                  <a:t>X </a:t>
                </a:r>
                <a:r>
                  <a:rPr lang="en-US" altLang="zh-CN" sz="2400" dirty="0"/>
                  <a:t>is</a:t>
                </a:r>
                <a:br>
                  <a:rPr lang="en-US" altLang="zh-CN" sz="2400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l-GR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Φ</m:t>
                      </m:r>
                      <m:d>
                        <m:dPr>
                          <m:ctrlPr>
                            <a:rPr lang="el-GR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l-GR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zh-CN" alt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num>
                            <m:den>
                              <m:r>
                                <a:rPr lang="zh-CN" altLang="el-G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br>
                  <a:rPr lang="en-US" altLang="zh-CN" sz="2400" dirty="0"/>
                </a:br>
                <a:r>
                  <a:rPr lang="en-US" altLang="zh-CN" sz="2400" dirty="0"/>
                  <a:t> and the PDF of </a:t>
                </a:r>
                <a:r>
                  <a:rPr lang="en-US" altLang="zh-CN" sz="2400" i="1" dirty="0"/>
                  <a:t>X </a:t>
                </a:r>
                <a:r>
                  <a:rPr lang="en-US" altLang="zh-CN" sz="2400" dirty="0"/>
                  <a:t>is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l-GR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el-GR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l-GR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num>
                            <m:den>
                              <m:r>
                                <a:rPr lang="zh-CN" altLang="el-G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den>
                          </m:f>
                        </m:e>
                      </m:d>
                      <m:f>
                        <m:fPr>
                          <m:ctrlPr>
                            <a:rPr lang="el-GR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CN" altLang="el-G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den>
                      </m:f>
                    </m:oMath>
                  </m:oMathPara>
                </a14:m>
                <a:endParaRPr lang="en-US" altLang="zh-CN" sz="2400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826E7B08-F374-4F80-85D3-3EC2B957E4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199" y="946204"/>
                <a:ext cx="8229599" cy="4032514"/>
              </a:xfrm>
              <a:prstGeom prst="rect">
                <a:avLst/>
              </a:prstGeom>
              <a:blipFill>
                <a:blip r:embed="rId2"/>
                <a:stretch>
                  <a:fillRect l="-1111" t="-1208" r="-1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F159CAD3-6490-46A6-AA2E-CCDF701A9E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196" y="5160397"/>
            <a:ext cx="3966361" cy="169760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4B92111-ECDB-40B8-82AA-1B62C5614C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6505" y="5043642"/>
            <a:ext cx="3657860" cy="1814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6839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647F5D-050D-4D9F-BD23-76E7BD0DD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>
                <a:solidFill>
                  <a:srgbClr val="FF0000"/>
                </a:solidFill>
              </a:rPr>
              <a:t>4 Normal distribution</a:t>
            </a:r>
            <a:endParaRPr lang="zh-CN" altLang="en-US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826E7B08-F374-4F80-85D3-3EC2B957E499}"/>
                  </a:ext>
                </a:extLst>
              </p:cNvPr>
              <p:cNvSpPr txBox="1"/>
              <p:nvPr/>
            </p:nvSpPr>
            <p:spPr>
              <a:xfrm>
                <a:off x="522976" y="4691268"/>
                <a:ext cx="8163824" cy="20048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:r>
                  <a:rPr lang="en-US" altLang="zh-CN" sz="2800" dirty="0"/>
                  <a:t>Three important symmetry properties</a:t>
                </a:r>
              </a:p>
              <a:p>
                <a:r>
                  <a:rPr lang="en-US" altLang="zh-CN" sz="2800" i="1" dirty="0">
                    <a:solidFill>
                      <a:srgbClr val="FF0000"/>
                    </a:solidFill>
                  </a:rPr>
                  <a:t>Symmetry of PDF</a:t>
                </a:r>
                <a:r>
                  <a:rPr lang="en-US" altLang="zh-CN" sz="2800" dirty="0">
                    <a:solidFill>
                      <a:srgbClr val="FF0000"/>
                    </a:solidFill>
                  </a:rPr>
                  <a:t> :</a:t>
                </a:r>
                <a:r>
                  <a:rPr lang="en-US" altLang="zh-CN" sz="2800" i="1" dirty="0">
                    <a:solidFill>
                      <a:srgbClr val="FF0000"/>
                    </a:solidFill>
                  </a:rPr>
                  <a:t>    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sz="2800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altLang="zh-CN" sz="280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sz="28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sz="2800" i="1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altLang="zh-CN" sz="280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8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8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2800" i="1" dirty="0"/>
              </a:p>
              <a:p>
                <a:r>
                  <a:rPr lang="en-US" altLang="zh-CN" sz="2800" i="1" dirty="0">
                    <a:solidFill>
                      <a:srgbClr val="FF0000"/>
                    </a:solidFill>
                  </a:rPr>
                  <a:t>Symmetry of tail areas</a:t>
                </a:r>
                <a:r>
                  <a:rPr lang="en-US" altLang="zh-CN" sz="2800" dirty="0">
                    <a:solidFill>
                      <a:srgbClr val="FF0000"/>
                    </a:solidFill>
                  </a:rPr>
                  <a:t>:  </a:t>
                </a:r>
                <a14:m>
                  <m:oMath xmlns:m="http://schemas.openxmlformats.org/officeDocument/2006/math">
                    <m:nary>
                      <m:nary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  <m:sup>
                        <m:r>
                          <a:rPr lang="zh-CN" altLang="en-US" sz="2800" i="1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CN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e>
                    </m:nary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zh-CN" altLang="en-US" sz="2800" i="1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  <m:sup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CN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8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𝑑𝑡</m:t>
                        </m:r>
                      </m:e>
                    </m:nary>
                  </m:oMath>
                </a14:m>
                <a:endParaRPr lang="en-US" altLang="zh-CN" sz="2800" i="1" dirty="0"/>
              </a:p>
              <a:p>
                <a:r>
                  <a:rPr lang="en-US" altLang="zh-CN" sz="2800" i="1" dirty="0">
                    <a:solidFill>
                      <a:srgbClr val="FF0000"/>
                    </a:solidFill>
                  </a:rPr>
                  <a:t>Symmetry of X and +X</a:t>
                </a:r>
                <a:r>
                  <a:rPr lang="en-US" altLang="zh-CN" sz="2800" dirty="0">
                    <a:solidFill>
                      <a:srgbClr val="FF0000"/>
                    </a:solidFill>
                  </a:rPr>
                  <a:t>  for standardized Normal R.V.</a:t>
                </a: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826E7B08-F374-4F80-85D3-3EC2B957E4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976" y="4691268"/>
                <a:ext cx="8163824" cy="2004844"/>
              </a:xfrm>
              <a:prstGeom prst="rect">
                <a:avLst/>
              </a:prstGeom>
              <a:blipFill>
                <a:blip r:embed="rId2"/>
                <a:stretch>
                  <a:fillRect l="-1568" t="-3049" b="-792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4E19C076-D3E1-42C1-B897-7574799F4E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044188"/>
            <a:ext cx="7716741" cy="330276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51C3F3C-0998-49A0-88DD-2AC48AB7D5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496" y="3532034"/>
            <a:ext cx="7934325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8952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647F5D-050D-4D9F-BD23-76E7BD0DD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>
                <a:solidFill>
                  <a:srgbClr val="FF0000"/>
                </a:solidFill>
              </a:rPr>
              <a:t>4 E(X) and Var(X) of Normal </a:t>
            </a:r>
            <a:r>
              <a:rPr lang="en-US" altLang="zh-CN" sz="3200" dirty="0" err="1">
                <a:solidFill>
                  <a:srgbClr val="FF0000"/>
                </a:solidFill>
              </a:rPr>
              <a:t>r.v.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957D593-AB6E-4E08-AB98-AE7B979A0A60}"/>
              </a:ext>
            </a:extLst>
          </p:cNvPr>
          <p:cNvSpPr txBox="1"/>
          <p:nvPr/>
        </p:nvSpPr>
        <p:spPr>
          <a:xfrm>
            <a:off x="332145" y="970057"/>
            <a:ext cx="713413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zh-CN" sz="2800" dirty="0"/>
              <a:t>(1) Validation of normal </a:t>
            </a:r>
            <a:r>
              <a:rPr lang="en-US" altLang="zh-CN" sz="2800" i="1" dirty="0"/>
              <a:t>X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FB4E7F2-BAB7-41DA-BB58-E6BB221A80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6233" y="1493277"/>
            <a:ext cx="3819525" cy="79057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ABE658AE-763F-498C-ACE0-CFC06CE693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6233" y="2637183"/>
            <a:ext cx="2733675" cy="7620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0190E8AA-23F9-434F-B00A-D2B868AC84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277" y="3972996"/>
            <a:ext cx="4086225" cy="154305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1FD73CAD-8031-487A-9F79-D67874A90A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49440" y="3972996"/>
            <a:ext cx="3333750" cy="24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719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647F5D-050D-4D9F-BD23-76E7BD0DD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>
                <a:solidFill>
                  <a:srgbClr val="FF0000"/>
                </a:solidFill>
              </a:rPr>
              <a:t>4 E(</a:t>
            </a:r>
            <a:r>
              <a:rPr lang="en-US" altLang="zh-CN" sz="3200" i="1" dirty="0">
                <a:solidFill>
                  <a:srgbClr val="FF0000"/>
                </a:solidFill>
              </a:rPr>
              <a:t>X</a:t>
            </a:r>
            <a:r>
              <a:rPr lang="en-US" altLang="zh-CN" sz="3200" dirty="0">
                <a:solidFill>
                  <a:srgbClr val="FF0000"/>
                </a:solidFill>
              </a:rPr>
              <a:t>) and Var(</a:t>
            </a:r>
            <a:r>
              <a:rPr lang="en-US" altLang="zh-CN" sz="3200" i="1" dirty="0">
                <a:solidFill>
                  <a:srgbClr val="FF0000"/>
                </a:solidFill>
              </a:rPr>
              <a:t>X</a:t>
            </a:r>
            <a:r>
              <a:rPr lang="en-US" altLang="zh-CN" sz="3200" dirty="0">
                <a:solidFill>
                  <a:srgbClr val="FF0000"/>
                </a:solidFill>
              </a:rPr>
              <a:t>) of Normal </a:t>
            </a:r>
            <a:r>
              <a:rPr lang="en-US" altLang="zh-CN" sz="3200" dirty="0" err="1">
                <a:solidFill>
                  <a:srgbClr val="FF0000"/>
                </a:solidFill>
              </a:rPr>
              <a:t>r.v.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957D593-AB6E-4E08-AB98-AE7B979A0A60}"/>
              </a:ext>
            </a:extLst>
          </p:cNvPr>
          <p:cNvSpPr txBox="1"/>
          <p:nvPr/>
        </p:nvSpPr>
        <p:spPr>
          <a:xfrm>
            <a:off x="332145" y="970057"/>
            <a:ext cx="713413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zh-CN" sz="2800" dirty="0"/>
              <a:t>(2)  E(X)  and  Var(X) for standard Normal </a:t>
            </a:r>
            <a:r>
              <a:rPr lang="en-US" altLang="zh-CN" sz="2800" dirty="0" err="1"/>
              <a:t>r.v.</a:t>
            </a:r>
            <a:r>
              <a:rPr lang="en-US" altLang="zh-CN" sz="2800" dirty="0"/>
              <a:t> </a:t>
            </a:r>
            <a:endParaRPr lang="en-US" altLang="zh-CN" sz="2800" i="1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297AF60-4082-41E4-B418-891B8A4047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06882"/>
            <a:ext cx="3190516" cy="237156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F017263-2F88-40CE-902F-90E87E2EB5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0497" y="2050142"/>
            <a:ext cx="3801295" cy="1186699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29DD45D-2547-4E53-81E4-4E80223B02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0255" y="3582659"/>
            <a:ext cx="4786781" cy="1598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158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647F5D-050D-4D9F-BD23-76E7BD0DD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>
                <a:solidFill>
                  <a:srgbClr val="FF0000"/>
                </a:solidFill>
              </a:rPr>
              <a:t>4 Normal distribution</a:t>
            </a:r>
            <a:endParaRPr lang="zh-CN" altLang="en-US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826E7B08-F374-4F80-85D3-3EC2B957E499}"/>
                  </a:ext>
                </a:extLst>
              </p:cNvPr>
              <p:cNvSpPr txBox="1"/>
              <p:nvPr/>
            </p:nvSpPr>
            <p:spPr>
              <a:xfrm>
                <a:off x="457199" y="946204"/>
                <a:ext cx="8229599" cy="34163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2400" b="1" dirty="0"/>
                  <a:t>Theorem  </a:t>
                </a:r>
                <a:r>
                  <a:rPr lang="en-US" altLang="zh-CN" sz="2400" dirty="0"/>
                  <a:t>(68-95-99.7% rule)</a:t>
                </a:r>
                <a:r>
                  <a:rPr lang="en-US" altLang="zh-CN" sz="2400" b="1" dirty="0"/>
                  <a:t>. </a:t>
                </a:r>
                <a:r>
                  <a:rPr lang="en-US" altLang="zh-CN" sz="2400" dirty="0"/>
                  <a:t>If </a:t>
                </a:r>
                <a:r>
                  <a:rPr lang="en-US" altLang="zh-CN" sz="2400" i="1" dirty="0"/>
                  <a:t>X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US" altLang="zh-CN" sz="2400" i="1" dirty="0"/>
                  <a:t> N </a:t>
                </a:r>
                <a:r>
                  <a:rPr lang="en-US" altLang="zh-CN" sz="2400" dirty="0"/>
                  <a:t>(</a:t>
                </a:r>
                <a:r>
                  <a:rPr lang="en-US" altLang="zh-CN" sz="2400" i="1" dirty="0"/>
                  <a:t>µ,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sz="2400" dirty="0"/>
                  <a:t>), then</a:t>
                </a:r>
              </a:p>
              <a:p>
                <a:pPr algn="ctr"/>
                <a:r>
                  <a:rPr lang="en-US" altLang="zh-CN" sz="2400" i="1" dirty="0"/>
                  <a:t>P </a:t>
                </a:r>
                <a:r>
                  <a:rPr lang="en-US" altLang="zh-CN" sz="2400" dirty="0"/>
                  <a:t>(</a:t>
                </a:r>
                <a:r>
                  <a:rPr lang="en-US" altLang="zh-CN" sz="2400" i="1" dirty="0"/>
                  <a:t>|X - µ| &lt;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zh-CN" altLang="el-G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altLang="zh-CN" sz="2400" dirty="0"/>
                  <a:t>)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altLang="zh-CN" sz="2400" dirty="0"/>
                  <a:t> 0</a:t>
                </a:r>
                <a:r>
                  <a:rPr lang="en-US" altLang="zh-CN" sz="2400" i="1" dirty="0"/>
                  <a:t>.</a:t>
                </a:r>
                <a:r>
                  <a:rPr lang="en-US" altLang="zh-CN" sz="2400" dirty="0"/>
                  <a:t>68</a:t>
                </a:r>
              </a:p>
              <a:p>
                <a:pPr algn="ctr"/>
                <a:r>
                  <a:rPr lang="en-US" altLang="zh-CN" sz="2400" i="1" dirty="0"/>
                  <a:t> P </a:t>
                </a:r>
                <a:r>
                  <a:rPr lang="en-US" altLang="zh-CN" sz="2400" dirty="0"/>
                  <a:t>(</a:t>
                </a:r>
                <a:r>
                  <a:rPr lang="en-US" altLang="zh-CN" sz="2400" i="1" dirty="0"/>
                  <a:t>|X - µ| &lt;</a:t>
                </a:r>
                <a:r>
                  <a:rPr lang="en-US" altLang="zh-CN" sz="2400" dirty="0"/>
                  <a:t>2</a:t>
                </a:r>
                <a14:m>
                  <m:oMath xmlns:m="http://schemas.openxmlformats.org/officeDocument/2006/math">
                    <m:r>
                      <a:rPr lang="zh-CN" altLang="el-G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altLang="zh-CN" sz="2400" dirty="0"/>
                  <a:t>)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altLang="zh-CN" sz="2400" dirty="0"/>
                  <a:t>0</a:t>
                </a:r>
                <a:r>
                  <a:rPr lang="en-US" altLang="zh-CN" sz="2400" i="1" dirty="0"/>
                  <a:t>.</a:t>
                </a:r>
                <a:r>
                  <a:rPr lang="en-US" altLang="zh-CN" sz="2400" dirty="0"/>
                  <a:t>95</a:t>
                </a:r>
              </a:p>
              <a:p>
                <a:pPr algn="ctr"/>
                <a:r>
                  <a:rPr lang="en-US" altLang="zh-CN" sz="2400" i="1" dirty="0"/>
                  <a:t>    P </a:t>
                </a:r>
                <a:r>
                  <a:rPr lang="en-US" altLang="zh-CN" sz="2400" dirty="0"/>
                  <a:t>(</a:t>
                </a:r>
                <a:r>
                  <a:rPr lang="en-US" altLang="zh-CN" sz="2400" i="1" dirty="0"/>
                  <a:t>|X - µ| &lt;</a:t>
                </a:r>
                <a:r>
                  <a:rPr lang="en-US" altLang="zh-CN" sz="2400" dirty="0"/>
                  <a:t>3</a:t>
                </a:r>
                <a14:m>
                  <m:oMath xmlns:m="http://schemas.openxmlformats.org/officeDocument/2006/math">
                    <m:r>
                      <a:rPr lang="zh-CN" altLang="el-G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altLang="zh-CN" sz="2400" dirty="0"/>
                  <a:t>)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altLang="zh-CN" sz="2400" dirty="0"/>
                  <a:t>0</a:t>
                </a:r>
                <a:r>
                  <a:rPr lang="en-US" altLang="zh-CN" sz="2400" i="1" dirty="0"/>
                  <a:t>.</a:t>
                </a:r>
                <a:r>
                  <a:rPr lang="en-US" altLang="zh-CN" sz="2400" dirty="0"/>
                  <a:t>997</a:t>
                </a:r>
                <a:r>
                  <a:rPr lang="en-US" altLang="zh-CN" sz="2400" i="1" dirty="0"/>
                  <a:t>.</a:t>
                </a:r>
                <a:endParaRPr lang="en-US" altLang="zh-CN" sz="2400" dirty="0"/>
              </a:p>
              <a:p>
                <a:pPr marL="0" indent="0">
                  <a:buNone/>
                </a:pPr>
                <a:endParaRPr lang="en-US" altLang="zh-CN" sz="2400" dirty="0"/>
              </a:p>
              <a:p>
                <a:pPr marL="0" indent="0">
                  <a:buNone/>
                </a:pPr>
                <a:endParaRPr lang="en-US" altLang="zh-CN" sz="2400" dirty="0"/>
              </a:p>
              <a:p>
                <a:r>
                  <a:rPr lang="en-US" altLang="zh-CN" sz="2400" b="1" dirty="0"/>
                  <a:t>Example </a:t>
                </a:r>
                <a:r>
                  <a:rPr lang="en-US" altLang="zh-CN" sz="2400" dirty="0"/>
                  <a:t>Let </a:t>
                </a:r>
                <a:r>
                  <a:rPr lang="en-US" altLang="zh-CN" sz="2400" i="1" dirty="0"/>
                  <a:t>X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US" altLang="zh-CN" sz="2400" i="1" dirty="0"/>
                  <a:t> N </a:t>
                </a:r>
                <a:r>
                  <a:rPr lang="en-US" altLang="zh-CN" sz="2400" dirty="0"/>
                  <a:t>(1</a:t>
                </a:r>
                <a:r>
                  <a:rPr lang="en-US" altLang="zh-CN" sz="2400" i="1" dirty="0"/>
                  <a:t>, </a:t>
                </a:r>
                <a:r>
                  <a:rPr lang="en-US" altLang="zh-CN" sz="2400" dirty="0"/>
                  <a:t>4). What is </a:t>
                </a:r>
                <a:r>
                  <a:rPr lang="en-US" altLang="zh-CN" sz="2400" i="1" dirty="0"/>
                  <a:t>P </a:t>
                </a:r>
                <a:r>
                  <a:rPr lang="en-US" altLang="zh-CN" sz="2400" dirty="0"/>
                  <a:t>(</a:t>
                </a:r>
                <a:r>
                  <a:rPr lang="en-US" altLang="zh-CN" sz="2400" i="1" dirty="0"/>
                  <a:t>|X| &lt;</a:t>
                </a:r>
                <a:r>
                  <a:rPr lang="en-US" altLang="zh-CN" sz="2400" dirty="0"/>
                  <a:t>3), exactly (in terms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</m:oMath>
                </a14:m>
                <a:r>
                  <a:rPr lang="en-US" altLang="zh-CN" sz="2400" dirty="0"/>
                  <a:t>) and approximately?</a:t>
                </a:r>
                <a:br>
                  <a:rPr lang="en-US" altLang="zh-CN" sz="2400" dirty="0"/>
                </a:br>
                <a:endParaRPr lang="zh-CN" altLang="en-US" sz="2400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826E7B08-F374-4F80-85D3-3EC2B957E4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199" y="946204"/>
                <a:ext cx="8229599" cy="3416320"/>
              </a:xfrm>
              <a:prstGeom prst="rect">
                <a:avLst/>
              </a:prstGeom>
              <a:blipFill>
                <a:blip r:embed="rId2"/>
                <a:stretch>
                  <a:fillRect l="-1111" t="-14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A245FCA4-AC87-4CCA-92B1-C63CB4E707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677738"/>
            <a:ext cx="7907572" cy="714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7467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647F5D-050D-4D9F-BD23-76E7BD0DD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>
                <a:solidFill>
                  <a:srgbClr val="FF0000"/>
                </a:solidFill>
              </a:rPr>
              <a:t>4 Normal distribution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85AE212-4E3C-439D-A14D-221E62F8BC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2128" y="881280"/>
            <a:ext cx="4981847" cy="597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7975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647F5D-050D-4D9F-BD23-76E7BD0DD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>
                <a:solidFill>
                  <a:srgbClr val="FF0000"/>
                </a:solidFill>
              </a:rPr>
              <a:t>4 Normal distribution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C13078-4056-44F8-8EEB-E8CA41768A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12" y="789167"/>
            <a:ext cx="9082088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662A8D0D-B96B-4901-B701-66B8FC67DE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3237" y="5622181"/>
            <a:ext cx="5838021" cy="12440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>
            <a:extLst>
              <a:ext uri="{FF2B5EF4-FFF2-40B4-BE49-F238E27FC236}">
                <a16:creationId xmlns:a16="http://schemas.microsoft.com/office/drawing/2014/main" id="{1C229AC5-5EC6-4588-85A8-21FEA51988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637" y="4488501"/>
            <a:ext cx="8299837" cy="11254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792646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647F5D-050D-4D9F-BD23-76E7BD0DD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>
                <a:solidFill>
                  <a:srgbClr val="FF0000"/>
                </a:solidFill>
              </a:rPr>
              <a:t>5 Exponential distribution</a:t>
            </a:r>
            <a:endParaRPr lang="zh-CN" altLang="en-US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826E7B08-F374-4F80-85D3-3EC2B957E499}"/>
                  </a:ext>
                </a:extLst>
              </p:cNvPr>
              <p:cNvSpPr txBox="1"/>
              <p:nvPr/>
            </p:nvSpPr>
            <p:spPr>
              <a:xfrm>
                <a:off x="457199" y="946204"/>
                <a:ext cx="8229599" cy="234294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:r>
                  <a:rPr lang="en-US" altLang="zh-CN" sz="2400" b="1" dirty="0"/>
                  <a:t>Definition </a:t>
                </a:r>
                <a:r>
                  <a:rPr lang="en-US" altLang="zh-CN" sz="2400" dirty="0"/>
                  <a:t>(Exponential distribution)</a:t>
                </a:r>
                <a:r>
                  <a:rPr lang="en-US" altLang="zh-CN" sz="2400" b="1" dirty="0"/>
                  <a:t>. </a:t>
                </a:r>
                <a:r>
                  <a:rPr lang="en-US" altLang="zh-CN" sz="2400" dirty="0"/>
                  <a:t>A continuous </a:t>
                </a:r>
                <a:r>
                  <a:rPr lang="en-US" altLang="zh-CN" sz="2400" dirty="0" err="1"/>
                  <a:t>r.v</a:t>
                </a:r>
                <a:r>
                  <a:rPr lang="en-US" altLang="zh-CN" sz="2400" dirty="0"/>
                  <a:t>. </a:t>
                </a:r>
                <a:r>
                  <a:rPr lang="en-US" altLang="zh-CN" sz="2400" i="1" dirty="0"/>
                  <a:t>X </a:t>
                </a:r>
                <a:r>
                  <a:rPr lang="en-US" altLang="zh-CN" sz="2400" dirty="0"/>
                  <a:t>is said to have the </a:t>
                </a:r>
                <a:r>
                  <a:rPr lang="en-US" altLang="zh-CN" sz="2400" i="1" dirty="0"/>
                  <a:t>Exponential distribution </a:t>
                </a:r>
                <a:r>
                  <a:rPr lang="en-US" altLang="zh-CN" sz="2400" dirty="0"/>
                  <a:t>with parameter </a:t>
                </a:r>
                <a14:m>
                  <m:oMath xmlns:m="http://schemas.openxmlformats.org/officeDocument/2006/math"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altLang="zh-CN" sz="2400" dirty="0"/>
                  <a:t> if its PDF is</a:t>
                </a:r>
                <a:br>
                  <a:rPr lang="en-US" altLang="zh-CN" sz="2400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𝜆</m:t>
                      </m:r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en-US" altLang="zh-CN" sz="2400" dirty="0"/>
              </a:p>
              <a:p>
                <a:r>
                  <a:rPr lang="en-US" altLang="zh-CN" sz="2400" dirty="0"/>
                  <a:t>       We denote this by </a:t>
                </a:r>
                <a:r>
                  <a:rPr lang="en-US" altLang="zh-CN" sz="2400" i="1" dirty="0"/>
                  <a:t>X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US" altLang="zh-CN" sz="2400" dirty="0"/>
                  <a:t> Expo(</a:t>
                </a:r>
                <a14:m>
                  <m:oMath xmlns:m="http://schemas.openxmlformats.org/officeDocument/2006/math">
                    <m:r>
                      <a:rPr lang="zh-CN" altLang="en-US" sz="2400" i="1" dirty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altLang="zh-CN" sz="2400" dirty="0"/>
                  <a:t>).</a:t>
                </a:r>
                <a:br>
                  <a:rPr lang="en-US" altLang="zh-CN" sz="2400" dirty="0"/>
                </a:br>
                <a:r>
                  <a:rPr lang="en-US" altLang="zh-CN" sz="2400" dirty="0"/>
                  <a:t>       The corresponding CDF is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=1−</m:t>
                      </m:r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en-US" altLang="zh-CN" sz="2400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826E7B08-F374-4F80-85D3-3EC2B957E4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199" y="946204"/>
                <a:ext cx="8229599" cy="2342949"/>
              </a:xfrm>
              <a:prstGeom prst="rect">
                <a:avLst/>
              </a:prstGeom>
              <a:blipFill>
                <a:blip r:embed="rId2"/>
                <a:stretch>
                  <a:fillRect l="-1111" t="-2078" r="-16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内容占位符 3">
            <a:extLst>
              <a:ext uri="{FF2B5EF4-FFF2-40B4-BE49-F238E27FC236}">
                <a16:creationId xmlns:a16="http://schemas.microsoft.com/office/drawing/2014/main" id="{022A2D07-9AF4-4C25-9909-890E811E15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963" y="3429000"/>
            <a:ext cx="7381895" cy="3337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5985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647F5D-050D-4D9F-BD23-76E7BD0DD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>
                <a:solidFill>
                  <a:srgbClr val="FF0000"/>
                </a:solidFill>
              </a:rPr>
              <a:t>5 Exponential distribution</a:t>
            </a:r>
            <a:endParaRPr lang="zh-CN" altLang="en-US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826E7B08-F374-4F80-85D3-3EC2B957E499}"/>
                  </a:ext>
                </a:extLst>
              </p:cNvPr>
              <p:cNvSpPr txBox="1"/>
              <p:nvPr/>
            </p:nvSpPr>
            <p:spPr>
              <a:xfrm>
                <a:off x="457199" y="946204"/>
                <a:ext cx="8229599" cy="234294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:r>
                  <a:rPr lang="en-US" altLang="zh-CN" sz="2400" b="1" dirty="0"/>
                  <a:t>Definition </a:t>
                </a:r>
                <a:r>
                  <a:rPr lang="en-US" altLang="zh-CN" sz="2400" dirty="0"/>
                  <a:t>(Exponential distribution)</a:t>
                </a:r>
                <a:r>
                  <a:rPr lang="en-US" altLang="zh-CN" sz="2400" b="1" dirty="0"/>
                  <a:t>. </a:t>
                </a:r>
                <a:r>
                  <a:rPr lang="en-US" altLang="zh-CN" sz="2400" dirty="0"/>
                  <a:t>A continuous </a:t>
                </a:r>
                <a:r>
                  <a:rPr lang="en-US" altLang="zh-CN" sz="2400" dirty="0" err="1"/>
                  <a:t>r.v</a:t>
                </a:r>
                <a:r>
                  <a:rPr lang="en-US" altLang="zh-CN" sz="2400" dirty="0"/>
                  <a:t>. </a:t>
                </a:r>
                <a:r>
                  <a:rPr lang="en-US" altLang="zh-CN" sz="2400" i="1" dirty="0"/>
                  <a:t>X </a:t>
                </a:r>
                <a:r>
                  <a:rPr lang="en-US" altLang="zh-CN" sz="2400" dirty="0"/>
                  <a:t>is said to have the </a:t>
                </a:r>
                <a:r>
                  <a:rPr lang="en-US" altLang="zh-CN" sz="2400" i="1" dirty="0"/>
                  <a:t>Exponential distribution </a:t>
                </a:r>
                <a:r>
                  <a:rPr lang="en-US" altLang="zh-CN" sz="2400" dirty="0"/>
                  <a:t>with parameter </a:t>
                </a:r>
                <a14:m>
                  <m:oMath xmlns:m="http://schemas.openxmlformats.org/officeDocument/2006/math"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altLang="zh-CN" sz="2400" dirty="0"/>
                  <a:t> if its PDF is</a:t>
                </a:r>
                <a:br>
                  <a:rPr lang="en-US" altLang="zh-CN" sz="2400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𝜆</m:t>
                      </m:r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en-US" altLang="zh-CN" sz="2400" dirty="0"/>
              </a:p>
              <a:p>
                <a:r>
                  <a:rPr lang="en-US" altLang="zh-CN" sz="2400" dirty="0"/>
                  <a:t>       We denote this by </a:t>
                </a:r>
                <a:r>
                  <a:rPr lang="en-US" altLang="zh-CN" sz="2400" i="1" dirty="0"/>
                  <a:t>X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US" altLang="zh-CN" sz="2400" dirty="0"/>
                  <a:t> Expo(</a:t>
                </a:r>
                <a14:m>
                  <m:oMath xmlns:m="http://schemas.openxmlformats.org/officeDocument/2006/math">
                    <m:r>
                      <a:rPr lang="zh-CN" altLang="en-US" sz="2400" i="1" dirty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altLang="zh-CN" sz="2400" dirty="0"/>
                  <a:t>).</a:t>
                </a:r>
                <a:br>
                  <a:rPr lang="en-US" altLang="zh-CN" sz="2400" dirty="0"/>
                </a:br>
                <a:r>
                  <a:rPr lang="en-US" altLang="zh-CN" sz="2400" dirty="0"/>
                  <a:t>       The corresponding CDF is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=1−</m:t>
                      </m:r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en-US" altLang="zh-CN" sz="2400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826E7B08-F374-4F80-85D3-3EC2B957E4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199" y="946204"/>
                <a:ext cx="8229599" cy="2342949"/>
              </a:xfrm>
              <a:prstGeom prst="rect">
                <a:avLst/>
              </a:prstGeom>
              <a:blipFill>
                <a:blip r:embed="rId2"/>
                <a:stretch>
                  <a:fillRect l="-1111" t="-2078" r="-16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9F70C830-5B35-4629-A990-2D4A3FBE58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545" y="3524412"/>
            <a:ext cx="7263657" cy="3316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811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647F5D-050D-4D9F-BD23-76E7BD0DD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>
                <a:solidFill>
                  <a:srgbClr val="FF0000"/>
                </a:solidFill>
              </a:rPr>
              <a:t>5 Exponential distribution</a:t>
            </a:r>
            <a:endParaRPr lang="zh-CN" altLang="en-US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826E7B08-F374-4F80-85D3-3EC2B957E499}"/>
                  </a:ext>
                </a:extLst>
              </p:cNvPr>
              <p:cNvSpPr txBox="1"/>
              <p:nvPr/>
            </p:nvSpPr>
            <p:spPr>
              <a:xfrm>
                <a:off x="457201" y="1097279"/>
                <a:ext cx="8229599" cy="42934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2400" dirty="0"/>
                  <a:t>If </a:t>
                </a:r>
                <a:r>
                  <a:rPr lang="en-US" altLang="zh-CN" sz="2400" i="1" dirty="0"/>
                  <a:t>X 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US" altLang="zh-CN" sz="2400" dirty="0"/>
                  <a:t>Expo(1), then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𝑋</m:t>
                          </m:r>
                        </m:num>
                        <m:den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  <m:r>
                        <a:rPr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m:rPr>
                          <m:nor/>
                        </m:rPr>
                        <a:rPr lang="en-US" altLang="zh-CN" sz="2400"/>
                        <m:t>Expo</m:t>
                      </m:r>
                      <m:r>
                        <m:rPr>
                          <m:nor/>
                        </m:rPr>
                        <a:rPr lang="en-US" altLang="zh-CN" sz="2400"/>
                        <m:t>(</m:t>
                      </m:r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𝜆</m:t>
                      </m:r>
                      <m:r>
                        <m:rPr>
                          <m:nor/>
                        </m:rPr>
                        <a:rPr lang="en-US" altLang="zh-CN" sz="2400"/>
                        <m:t>) </m:t>
                      </m:r>
                    </m:oMath>
                  </m:oMathPara>
                </a14:m>
                <a:br>
                  <a:rPr lang="en-US" altLang="zh-CN" sz="2400" dirty="0"/>
                </a:br>
                <a:r>
                  <a:rPr lang="en-US" altLang="zh-CN" sz="2400" dirty="0"/>
                  <a:t>        Conversely,     if </a:t>
                </a:r>
                <a:r>
                  <a:rPr lang="en-US" altLang="zh-CN" sz="2400" i="1" dirty="0"/>
                  <a:t>Y 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US" altLang="zh-CN" sz="2400" dirty="0"/>
                  <a:t>Expo(</a:t>
                </a:r>
                <a14:m>
                  <m:oMath xmlns:m="http://schemas.openxmlformats.org/officeDocument/2006/math"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altLang="zh-CN" sz="2400" dirty="0"/>
                  <a:t>),    then</a:t>
                </a:r>
                <a14:m>
                  <m:oMath xmlns:m="http://schemas.openxmlformats.org/officeDocument/2006/math"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altLang="zh-CN" sz="2400" i="1" dirty="0"/>
                  <a:t>Y 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US" altLang="zh-CN" sz="2400" dirty="0"/>
                  <a:t>Expo(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altLang="zh-CN" sz="2400" dirty="0"/>
                  <a:t>)</a:t>
                </a:r>
                <a:br>
                  <a:rPr lang="en-US" altLang="zh-CN" sz="2400" dirty="0"/>
                </a:br>
                <a:br>
                  <a:rPr lang="en-US" altLang="zh-CN" sz="2400" dirty="0"/>
                </a:br>
                <a:endParaRPr lang="en-US" altLang="zh-CN" sz="2400" dirty="0"/>
              </a:p>
              <a:p>
                <a:r>
                  <a:rPr lang="en-US" altLang="zh-CN" sz="2400" i="1" dirty="0"/>
                  <a:t>Given X 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US" altLang="zh-CN" sz="2400" dirty="0"/>
                  <a:t>Expo(1), then</a:t>
                </a:r>
              </a:p>
              <a:p>
                <a:pPr algn="ctr"/>
                <a:r>
                  <a:rPr lang="en-US" altLang="zh-CN" sz="2400" i="1" dirty="0"/>
                  <a:t>E</a:t>
                </a:r>
                <a:r>
                  <a:rPr lang="en-US" altLang="zh-CN" sz="2400" dirty="0"/>
                  <a:t>(</a:t>
                </a:r>
                <a:r>
                  <a:rPr lang="en-US" altLang="zh-CN" sz="2400" i="1" dirty="0"/>
                  <a:t>X</a:t>
                </a:r>
                <a:r>
                  <a:rPr lang="en-US" altLang="zh-CN" sz="2400" dirty="0"/>
                  <a:t>)=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altLang="zh-CN" sz="2400" dirty="0"/>
                  <a:t>,   </a:t>
                </a:r>
                <a:r>
                  <a:rPr lang="en-US" altLang="zh-CN" sz="2400" i="1" dirty="0"/>
                  <a:t>D</a:t>
                </a:r>
                <a:r>
                  <a:rPr lang="en-US" altLang="zh-CN" sz="2400" dirty="0"/>
                  <a:t>(</a:t>
                </a:r>
                <a:r>
                  <a:rPr lang="en-US" altLang="zh-CN" sz="2400" i="1" dirty="0"/>
                  <a:t>X</a:t>
                </a:r>
                <a:r>
                  <a:rPr lang="en-US" altLang="zh-CN" sz="2400" dirty="0"/>
                  <a:t>) =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altLang="zh-CN" sz="2400" dirty="0"/>
              </a:p>
              <a:p>
                <a:r>
                  <a:rPr lang="en-US" altLang="zh-CN" sz="2400" dirty="0"/>
                  <a:t>So, for </a:t>
                </a:r>
                <a:r>
                  <a:rPr lang="en-US" altLang="zh-CN" sz="2400" i="1" dirty="0"/>
                  <a:t>Y 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US" altLang="zh-CN" sz="2400" dirty="0"/>
                  <a:t>Expo(</a:t>
                </a:r>
                <a14:m>
                  <m:oMath xmlns:m="http://schemas.openxmlformats.org/officeDocument/2006/math"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altLang="zh-CN" sz="2400" dirty="0"/>
                  <a:t>), then</a:t>
                </a:r>
              </a:p>
              <a:p>
                <a:pPr algn="ctr"/>
                <a:r>
                  <a:rPr lang="en-US" altLang="zh-CN" sz="2400" i="1" dirty="0"/>
                  <a:t> E</a:t>
                </a:r>
                <a:r>
                  <a:rPr lang="en-US" altLang="zh-CN" sz="2400" dirty="0"/>
                  <a:t>(</a:t>
                </a:r>
                <a:r>
                  <a:rPr lang="en-US" altLang="zh-CN" sz="2400" i="1" dirty="0"/>
                  <a:t>Y</a:t>
                </a:r>
                <a:r>
                  <a:rPr lang="en-US" altLang="zh-CN" sz="2400" dirty="0"/>
                  <a:t>) 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</m:oMath>
                </a14:m>
                <a:r>
                  <a:rPr lang="en-US" altLang="zh-CN" sz="2400" dirty="0"/>
                  <a:t>,    </a:t>
                </a:r>
                <a:r>
                  <a:rPr lang="en-US" altLang="zh-CN" sz="2400" i="1"/>
                  <a:t>D</a:t>
                </a:r>
                <a:r>
                  <a:rPr lang="en-US" altLang="zh-CN" sz="2400"/>
                  <a:t>(</a:t>
                </a:r>
                <a:r>
                  <a:rPr lang="en-US" altLang="zh-CN" sz="2400" i="1"/>
                  <a:t>Y</a:t>
                </a:r>
                <a:r>
                  <a:rPr lang="en-US" altLang="zh-CN" sz="2400"/>
                  <a:t>) </a:t>
                </a:r>
                <a:r>
                  <a:rPr lang="en-US" altLang="zh-CN" sz="2400" dirty="0"/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altLang="zh-CN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p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altLang="zh-CN" sz="2400" dirty="0"/>
              </a:p>
              <a:p>
                <a:endParaRPr lang="en-US" altLang="zh-CN" sz="2400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826E7B08-F374-4F80-85D3-3EC2B957E4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1" y="1097279"/>
                <a:ext cx="8229599" cy="4293419"/>
              </a:xfrm>
              <a:prstGeom prst="rect">
                <a:avLst/>
              </a:prstGeom>
              <a:blipFill>
                <a:blip r:embed="rId2"/>
                <a:stretch>
                  <a:fillRect l="-1111" t="-11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985105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647F5D-050D-4D9F-BD23-76E7BD0DD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dirty="0"/>
              <a:t>Continuous Random Variables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占位符 2">
                <a:extLst>
                  <a:ext uri="{FF2B5EF4-FFF2-40B4-BE49-F238E27FC236}">
                    <a16:creationId xmlns:a16="http://schemas.microsoft.com/office/drawing/2014/main" id="{F2385052-83CB-49E4-B513-73386C6A64B3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457200" y="883681"/>
                <a:ext cx="8217674" cy="528425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altLang="zh-CN" sz="2400" b="1" dirty="0"/>
                  <a:t>Theorem </a:t>
                </a:r>
                <a:r>
                  <a:rPr lang="en-US" altLang="zh-CN" sz="2400" dirty="0"/>
                  <a:t>(Valid PDFs)</a:t>
                </a:r>
                <a:r>
                  <a:rPr lang="en-US" altLang="zh-CN" sz="2400" b="1" dirty="0"/>
                  <a:t>. </a:t>
                </a:r>
                <a:r>
                  <a:rPr lang="en-US" altLang="zh-CN" sz="2400" dirty="0"/>
                  <a:t>The PDF </a:t>
                </a:r>
                <a:r>
                  <a:rPr lang="en-US" altLang="zh-CN" sz="2400" i="1" dirty="0"/>
                  <a:t>f </a:t>
                </a:r>
                <a:r>
                  <a:rPr lang="en-US" altLang="zh-CN" sz="2400" dirty="0"/>
                  <a:t>of a continuous </a:t>
                </a:r>
                <a:r>
                  <a:rPr lang="en-US" altLang="zh-CN" sz="2400" dirty="0" err="1"/>
                  <a:t>r.v</a:t>
                </a:r>
                <a:r>
                  <a:rPr lang="en-US" altLang="zh-CN" sz="2400" dirty="0"/>
                  <a:t>. must satisfy the following two criteria: </a:t>
                </a:r>
              </a:p>
              <a:p>
                <a:pPr marL="0" indent="0">
                  <a:buNone/>
                </a:pPr>
                <a:br>
                  <a:rPr lang="en-US" altLang="zh-CN" sz="1600" dirty="0"/>
                </a:br>
                <a:r>
                  <a:rPr lang="en-US" altLang="zh-CN" sz="2400" i="1" dirty="0"/>
                  <a:t>• </a:t>
                </a:r>
                <a:r>
                  <a:rPr lang="en-US" altLang="zh-CN" sz="2400" dirty="0"/>
                  <a:t>Nonnegative: </a:t>
                </a:r>
                <a:r>
                  <a:rPr lang="en-US" altLang="zh-CN" sz="2400" i="1" dirty="0"/>
                  <a:t>f</a:t>
                </a:r>
                <a:r>
                  <a:rPr lang="en-US" altLang="zh-CN" sz="2400" dirty="0"/>
                  <a:t>(</a:t>
                </a:r>
                <a:r>
                  <a:rPr lang="en-US" altLang="zh-CN" sz="2400" i="1" dirty="0"/>
                  <a:t>x</a:t>
                </a:r>
                <a:r>
                  <a:rPr lang="en-US" altLang="zh-CN" sz="2400" dirty="0"/>
                  <a:t>) </a:t>
                </a:r>
                <a14:m>
                  <m:oMath xmlns:m="http://schemas.openxmlformats.org/officeDocument/2006/math">
                    <m:r>
                      <a:rPr lang="en-US" altLang="zh-CN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altLang="zh-CN" sz="2400" dirty="0"/>
                  <a:t>;</a:t>
                </a:r>
              </a:p>
              <a:p>
                <a:pPr marL="0" indent="0">
                  <a:buNone/>
                </a:pPr>
                <a:br>
                  <a:rPr lang="en-US" altLang="zh-CN" sz="2400" dirty="0"/>
                </a:br>
                <a:r>
                  <a:rPr lang="en-US" altLang="zh-CN" sz="2400" i="1" dirty="0"/>
                  <a:t>• </a:t>
                </a:r>
                <a:r>
                  <a:rPr lang="en-US" altLang="zh-CN" sz="2400" dirty="0"/>
                  <a:t>Integrates to 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altLang="zh-CN" sz="2400" dirty="0"/>
                  <a:t>: </a:t>
                </a:r>
                <a14:m>
                  <m:oMath xmlns:m="http://schemas.openxmlformats.org/officeDocument/2006/math">
                    <m:nary>
                      <m:naryPr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>
                          <m:rPr>
                            <m:nor/>
                          </m:rPr>
                          <a:rPr lang="en-US" altLang="zh-CN" sz="2400" i="1" dirty="0"/>
                          <m:t>f</m:t>
                        </m:r>
                        <m:r>
                          <m:rPr>
                            <m:nor/>
                          </m:rPr>
                          <a:rPr lang="en-US" altLang="zh-CN" sz="2400" dirty="0"/>
                          <m:t>(</m:t>
                        </m:r>
                        <m:r>
                          <m:rPr>
                            <m:nor/>
                          </m:rPr>
                          <a:rPr lang="en-US" altLang="zh-CN" sz="2400" i="1" dirty="0"/>
                          <m:t>x</m:t>
                        </m:r>
                        <m:r>
                          <m:rPr>
                            <m:nor/>
                          </m:rPr>
                          <a:rPr lang="en-US" altLang="zh-CN" sz="2400" dirty="0"/>
                          <m:t>)</m:t>
                        </m:r>
                        <m:r>
                          <m:rPr>
                            <m:nor/>
                          </m:rPr>
                          <a:rPr lang="en-US" altLang="zh-CN" sz="2400" i="1" dirty="0"/>
                          <m:t>dx</m:t>
                        </m:r>
                        <m:r>
                          <m:rPr>
                            <m:nor/>
                          </m:rPr>
                          <a:rPr lang="en-US" altLang="zh-CN" sz="2400" b="0" i="1" dirty="0" smtClean="0"/>
                          <m:t> =</m:t>
                        </m:r>
                      </m:e>
                    </m:nary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altLang="zh-CN" sz="2400" dirty="0"/>
                  <a:t>.</a:t>
                </a:r>
                <a:endParaRPr lang="en-US" altLang="zh-CN" sz="2400" b="1" dirty="0"/>
              </a:p>
              <a:p>
                <a:pPr marL="0" indent="0">
                  <a:buNone/>
                </a:pPr>
                <a:endParaRPr lang="en-US" altLang="zh-CN" sz="2400" dirty="0"/>
              </a:p>
              <a:p>
                <a:pPr marL="0" indent="0">
                  <a:buNone/>
                </a:pPr>
                <a:endParaRPr lang="en-US" altLang="zh-CN" sz="2400" dirty="0"/>
              </a:p>
            </p:txBody>
          </p:sp>
        </mc:Choice>
        <mc:Fallback xmlns="">
          <p:sp>
            <p:nvSpPr>
              <p:cNvPr id="3" name="文本占位符 2">
                <a:extLst>
                  <a:ext uri="{FF2B5EF4-FFF2-40B4-BE49-F238E27FC236}">
                    <a16:creationId xmlns:a16="http://schemas.microsoft.com/office/drawing/2014/main" id="{F2385052-83CB-49E4-B513-73386C6A64B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457200" y="883681"/>
                <a:ext cx="8217674" cy="5284258"/>
              </a:xfrm>
              <a:blipFill>
                <a:blip r:embed="rId2"/>
                <a:stretch>
                  <a:fillRect l="-1113" t="-8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组合 3">
            <a:extLst>
              <a:ext uri="{FF2B5EF4-FFF2-40B4-BE49-F238E27FC236}">
                <a16:creationId xmlns:a16="http://schemas.microsoft.com/office/drawing/2014/main" id="{F698981A-FD91-4369-A40C-C6A24D5371DE}"/>
              </a:ext>
            </a:extLst>
          </p:cNvPr>
          <p:cNvGrpSpPr/>
          <p:nvPr/>
        </p:nvGrpSpPr>
        <p:grpSpPr>
          <a:xfrm>
            <a:off x="2882347" y="3792772"/>
            <a:ext cx="3709284" cy="2369489"/>
            <a:chOff x="4397069" y="4111877"/>
            <a:chExt cx="3204954" cy="2074237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B7691390-5A86-4264-A388-C0F7C89724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97069" y="4158591"/>
              <a:ext cx="3204954" cy="2027523"/>
            </a:xfrm>
            <a:prstGeom prst="rect">
              <a:avLst/>
            </a:prstGeom>
          </p:spPr>
        </p:pic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DDF9AFA2-DE37-41E0-BBDD-2E29E5413AAE}"/>
                </a:ext>
              </a:extLst>
            </p:cNvPr>
            <p:cNvSpPr/>
            <p:nvPr/>
          </p:nvSpPr>
          <p:spPr>
            <a:xfrm>
              <a:off x="5999546" y="4111877"/>
              <a:ext cx="482757" cy="32495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41463304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rain-drops-falling-blue.gi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" r="-5433"/>
          <a:stretch/>
        </p:blipFill>
        <p:spPr>
          <a:xfrm>
            <a:off x="8007350" y="0"/>
            <a:ext cx="1231900" cy="1168400"/>
          </a:xfrm>
          <a:prstGeom prst="rect">
            <a:avLst/>
          </a:prstGeom>
        </p:spPr>
      </p:pic>
      <p:pic>
        <p:nvPicPr>
          <p:cNvPr id="4" name="Picture 3" descr="rain-drops-falling-blue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2650" y="0"/>
            <a:ext cx="1168400" cy="1168400"/>
          </a:xfrm>
          <a:prstGeom prst="rect">
            <a:avLst/>
          </a:prstGeom>
        </p:spPr>
      </p:pic>
      <p:pic>
        <p:nvPicPr>
          <p:cNvPr id="5" name="Picture 4" descr="rain-drops-falling-blue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8700" y="0"/>
            <a:ext cx="1168400" cy="1168400"/>
          </a:xfrm>
          <a:prstGeom prst="rect">
            <a:avLst/>
          </a:prstGeom>
        </p:spPr>
      </p:pic>
      <p:pic>
        <p:nvPicPr>
          <p:cNvPr id="6" name="Picture 5" descr="rain-drops-falling-blue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300" y="0"/>
            <a:ext cx="1168400" cy="1168400"/>
          </a:xfrm>
          <a:prstGeom prst="rect">
            <a:avLst/>
          </a:prstGeom>
        </p:spPr>
      </p:pic>
      <p:pic>
        <p:nvPicPr>
          <p:cNvPr id="7" name="Picture 6" descr="rain-drops-falling-blue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100" y="0"/>
            <a:ext cx="1168400" cy="1168400"/>
          </a:xfrm>
          <a:prstGeom prst="rect">
            <a:avLst/>
          </a:prstGeom>
        </p:spPr>
      </p:pic>
      <p:pic>
        <p:nvPicPr>
          <p:cNvPr id="8" name="Picture 7" descr="rain-drops-falling-blue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3400" y="0"/>
            <a:ext cx="1168400" cy="1168400"/>
          </a:xfrm>
          <a:prstGeom prst="rect">
            <a:avLst/>
          </a:prstGeom>
        </p:spPr>
      </p:pic>
      <p:pic>
        <p:nvPicPr>
          <p:cNvPr id="9" name="Picture 8" descr="rain-drops-falling-blue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0" y="0"/>
            <a:ext cx="1168400" cy="1168400"/>
          </a:xfrm>
          <a:prstGeom prst="rect">
            <a:avLst/>
          </a:prstGeom>
        </p:spPr>
      </p:pic>
      <p:pic>
        <p:nvPicPr>
          <p:cNvPr id="10" name="Picture 9" descr="rain-drops-falling-blue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6600" y="0"/>
            <a:ext cx="1168400" cy="11684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57200" y="1788783"/>
            <a:ext cx="8229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ranklin Gothic Medium"/>
                <a:cs typeface="Franklin Gothic Medium"/>
              </a:rPr>
              <a:t>Rain is falling on your head at an </a:t>
            </a:r>
            <a:r>
              <a:rPr lang="en-US" sz="2800" dirty="0">
                <a:solidFill>
                  <a:srgbClr val="FF9933"/>
                </a:solidFill>
                <a:latin typeface="Franklin Gothic Medium"/>
                <a:cs typeface="Franklin Gothic Medium"/>
              </a:rPr>
              <a:t>average speed </a:t>
            </a:r>
            <a:r>
              <a:rPr lang="en-US" sz="2800" dirty="0">
                <a:latin typeface="Franklin Gothic Medium"/>
                <a:cs typeface="Franklin Gothic Medium"/>
              </a:rPr>
              <a:t>of </a:t>
            </a:r>
            <a:r>
              <a:rPr lang="en-US" sz="2800" i="1" dirty="0">
                <a:latin typeface="Symbol" charset="2"/>
                <a:cs typeface="Symbol" charset="2"/>
              </a:rPr>
              <a:t>l</a:t>
            </a:r>
            <a:r>
              <a:rPr lang="en-US" sz="2800" dirty="0">
                <a:latin typeface="Franklin Gothic Medium"/>
                <a:cs typeface="Franklin Gothic Medium"/>
              </a:rPr>
              <a:t> drops/second.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06642"/>
          </a:xfrm>
        </p:spPr>
        <p:txBody>
          <a:bodyPr>
            <a:normAutofit/>
          </a:bodyPr>
          <a:lstStyle/>
          <a:p>
            <a:r>
              <a:rPr lang="en-US" dirty="0"/>
              <a:t>Raindrops again</a:t>
            </a:r>
          </a:p>
        </p:txBody>
      </p:sp>
      <p:cxnSp>
        <p:nvCxnSpPr>
          <p:cNvPr id="13" name="Straight Connector 12"/>
          <p:cNvCxnSpPr/>
          <p:nvPr/>
        </p:nvCxnSpPr>
        <p:spPr>
          <a:xfrm flipH="1">
            <a:off x="457200" y="881280"/>
            <a:ext cx="8229600" cy="0"/>
          </a:xfrm>
          <a:prstGeom prst="line">
            <a:avLst/>
          </a:prstGeom>
          <a:ln w="2857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812800" y="3568700"/>
            <a:ext cx="7366000" cy="0"/>
          </a:xfrm>
          <a:prstGeom prst="line">
            <a:avLst/>
          </a:prstGeom>
          <a:ln w="952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812800" y="3219450"/>
            <a:ext cx="0" cy="349250"/>
          </a:xfrm>
          <a:prstGeom prst="line">
            <a:avLst/>
          </a:prstGeom>
          <a:ln w="635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6705600" y="3429000"/>
            <a:ext cx="0" cy="139700"/>
          </a:xfrm>
          <a:prstGeom prst="line">
            <a:avLst/>
          </a:prstGeom>
          <a:ln w="635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3613534" y="3097768"/>
            <a:ext cx="292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Garamond"/>
                <a:cs typeface="Garamond"/>
              </a:rPr>
              <a:t>1</a:t>
            </a:r>
          </a:p>
        </p:txBody>
      </p:sp>
      <p:cxnSp>
        <p:nvCxnSpPr>
          <p:cNvPr id="21" name="Straight Connector 20"/>
          <p:cNvCxnSpPr/>
          <p:nvPr/>
        </p:nvCxnSpPr>
        <p:spPr>
          <a:xfrm>
            <a:off x="1549400" y="3429000"/>
            <a:ext cx="0" cy="139700"/>
          </a:xfrm>
          <a:prstGeom prst="line">
            <a:avLst/>
          </a:prstGeom>
          <a:ln w="635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2286000" y="3429000"/>
            <a:ext cx="0" cy="139700"/>
          </a:xfrm>
          <a:prstGeom prst="line">
            <a:avLst/>
          </a:prstGeom>
          <a:ln w="635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3022600" y="3429000"/>
            <a:ext cx="0" cy="139700"/>
          </a:xfrm>
          <a:prstGeom prst="line">
            <a:avLst/>
          </a:prstGeom>
          <a:ln w="635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3759200" y="3429000"/>
            <a:ext cx="0" cy="139700"/>
          </a:xfrm>
          <a:prstGeom prst="line">
            <a:avLst/>
          </a:prstGeom>
          <a:ln w="635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4495800" y="3429000"/>
            <a:ext cx="0" cy="139700"/>
          </a:xfrm>
          <a:prstGeom prst="line">
            <a:avLst/>
          </a:prstGeom>
          <a:ln w="635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5232400" y="3429000"/>
            <a:ext cx="0" cy="139700"/>
          </a:xfrm>
          <a:prstGeom prst="line">
            <a:avLst/>
          </a:prstGeom>
          <a:ln w="635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5969000" y="3429000"/>
            <a:ext cx="0" cy="139700"/>
          </a:xfrm>
          <a:prstGeom prst="line">
            <a:avLst/>
          </a:prstGeom>
          <a:ln w="635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1181100" y="3429000"/>
            <a:ext cx="0" cy="139700"/>
          </a:xfrm>
          <a:prstGeom prst="line">
            <a:avLst/>
          </a:prstGeom>
          <a:ln w="635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1917700" y="3429000"/>
            <a:ext cx="0" cy="139700"/>
          </a:xfrm>
          <a:prstGeom prst="line">
            <a:avLst/>
          </a:prstGeom>
          <a:ln w="635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2654300" y="3429000"/>
            <a:ext cx="0" cy="139700"/>
          </a:xfrm>
          <a:prstGeom prst="line">
            <a:avLst/>
          </a:prstGeom>
          <a:ln w="635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3390900" y="3429000"/>
            <a:ext cx="0" cy="139700"/>
          </a:xfrm>
          <a:prstGeom prst="line">
            <a:avLst/>
          </a:prstGeom>
          <a:ln w="635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4127500" y="3429000"/>
            <a:ext cx="0" cy="139700"/>
          </a:xfrm>
          <a:prstGeom prst="line">
            <a:avLst/>
          </a:prstGeom>
          <a:ln w="635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4864100" y="3429000"/>
            <a:ext cx="0" cy="139700"/>
          </a:xfrm>
          <a:prstGeom prst="line">
            <a:avLst/>
          </a:prstGeom>
          <a:ln w="635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5600700" y="3429000"/>
            <a:ext cx="0" cy="139700"/>
          </a:xfrm>
          <a:prstGeom prst="line">
            <a:avLst/>
          </a:prstGeom>
          <a:ln w="635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6337300" y="3429000"/>
            <a:ext cx="0" cy="139700"/>
          </a:xfrm>
          <a:prstGeom prst="line">
            <a:avLst/>
          </a:prstGeom>
          <a:ln w="635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7073900" y="3429000"/>
            <a:ext cx="0" cy="139700"/>
          </a:xfrm>
          <a:prstGeom prst="line">
            <a:avLst/>
          </a:prstGeom>
          <a:ln w="635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7810500" y="3429000"/>
            <a:ext cx="0" cy="139700"/>
          </a:xfrm>
          <a:prstGeom prst="line">
            <a:avLst/>
          </a:prstGeom>
          <a:ln w="635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7442200" y="3429000"/>
            <a:ext cx="0" cy="139700"/>
          </a:xfrm>
          <a:prstGeom prst="line">
            <a:avLst/>
          </a:prstGeom>
          <a:ln w="635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Rectangle 47"/>
          <p:cNvSpPr/>
          <p:nvPr/>
        </p:nvSpPr>
        <p:spPr>
          <a:xfrm>
            <a:off x="4768850" y="3308350"/>
            <a:ext cx="3600450" cy="34925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/>
          <p:cNvSpPr txBox="1"/>
          <p:nvPr/>
        </p:nvSpPr>
        <p:spPr>
          <a:xfrm>
            <a:off x="6552431" y="3072884"/>
            <a:ext cx="292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Garamond"/>
                <a:cs typeface="Garamond"/>
              </a:rPr>
              <a:t>2</a:t>
            </a:r>
          </a:p>
        </p:txBody>
      </p:sp>
      <p:grpSp>
        <p:nvGrpSpPr>
          <p:cNvPr id="36" name="Group 35"/>
          <p:cNvGrpSpPr/>
          <p:nvPr/>
        </p:nvGrpSpPr>
        <p:grpSpPr>
          <a:xfrm>
            <a:off x="2387600" y="3213616"/>
            <a:ext cx="3822700" cy="285234"/>
            <a:chOff x="3079750" y="2527816"/>
            <a:chExt cx="3822700" cy="285234"/>
          </a:xfrm>
        </p:grpSpPr>
        <p:pic>
          <p:nvPicPr>
            <p:cNvPr id="37" name="Picture 36" descr="raemi_Drop.jpe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79750" y="2546350"/>
              <a:ext cx="133350" cy="266700"/>
            </a:xfrm>
            <a:prstGeom prst="rect">
              <a:avLst/>
            </a:prstGeom>
          </p:spPr>
        </p:pic>
        <p:pic>
          <p:nvPicPr>
            <p:cNvPr id="38" name="Picture 37" descr="raemi_Drop.jpe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08600" y="2527816"/>
              <a:ext cx="133350" cy="266700"/>
            </a:xfrm>
            <a:prstGeom prst="rect">
              <a:avLst/>
            </a:prstGeom>
          </p:spPr>
        </p:pic>
        <p:pic>
          <p:nvPicPr>
            <p:cNvPr id="39" name="Picture 38" descr="raemi_Drop.jpe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91050" y="2533650"/>
              <a:ext cx="133350" cy="266700"/>
            </a:xfrm>
            <a:prstGeom prst="rect">
              <a:avLst/>
            </a:prstGeom>
          </p:spPr>
        </p:pic>
        <p:pic>
          <p:nvPicPr>
            <p:cNvPr id="40" name="Picture 39" descr="raemi_Drop.jpe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69100" y="2546350"/>
              <a:ext cx="133350" cy="266700"/>
            </a:xfrm>
            <a:prstGeom prst="rect">
              <a:avLst/>
            </a:prstGeom>
          </p:spPr>
        </p:pic>
      </p:grpSp>
      <p:grpSp>
        <p:nvGrpSpPr>
          <p:cNvPr id="2" name="Group 1"/>
          <p:cNvGrpSpPr/>
          <p:nvPr/>
        </p:nvGrpSpPr>
        <p:grpSpPr>
          <a:xfrm>
            <a:off x="812800" y="3746500"/>
            <a:ext cx="1638300" cy="260350"/>
            <a:chOff x="812800" y="3746500"/>
            <a:chExt cx="1638300" cy="260350"/>
          </a:xfrm>
        </p:grpSpPr>
        <p:cxnSp>
          <p:nvCxnSpPr>
            <p:cNvPr id="51" name="Straight Connector 50"/>
            <p:cNvCxnSpPr/>
            <p:nvPr/>
          </p:nvCxnSpPr>
          <p:spPr>
            <a:xfrm>
              <a:off x="812800" y="3746500"/>
              <a:ext cx="0" cy="260350"/>
            </a:xfrm>
            <a:prstGeom prst="line">
              <a:avLst/>
            </a:prstGeom>
            <a:ln w="6350" cmpd="sng"/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>
              <a:off x="2451100" y="3746500"/>
              <a:ext cx="0" cy="260350"/>
            </a:xfrm>
            <a:prstGeom prst="line">
              <a:avLst/>
            </a:prstGeom>
            <a:ln w="6350" cmpd="sng"/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/>
            <p:cNvCxnSpPr/>
            <p:nvPr/>
          </p:nvCxnSpPr>
          <p:spPr>
            <a:xfrm>
              <a:off x="812800" y="3886200"/>
              <a:ext cx="1638300" cy="0"/>
            </a:xfrm>
            <a:prstGeom prst="straightConnector1">
              <a:avLst/>
            </a:prstGeom>
            <a:ln>
              <a:headEnd type="arrow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" name="TextBox 55"/>
          <p:cNvSpPr txBox="1"/>
          <p:nvPr/>
        </p:nvSpPr>
        <p:spPr>
          <a:xfrm>
            <a:off x="457200" y="4552293"/>
            <a:ext cx="822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9933"/>
                </a:solidFill>
                <a:latin typeface="Franklin Gothic Medium"/>
                <a:cs typeface="Franklin Gothic Medium"/>
              </a:rPr>
              <a:t>How long</a:t>
            </a:r>
            <a:r>
              <a:rPr lang="en-US" sz="2800" dirty="0">
                <a:latin typeface="Franklin Gothic Medium"/>
                <a:cs typeface="Franklin Gothic Medium"/>
              </a:rPr>
              <a:t> do we wait until the next drop?</a:t>
            </a:r>
          </a:p>
        </p:txBody>
      </p:sp>
    </p:spTree>
    <p:extLst>
      <p:ext uri="{BB962C8B-B14F-4D97-AF65-F5344CB8AC3E}">
        <p14:creationId xmlns:p14="http://schemas.microsoft.com/office/powerpoint/2010/main" val="2373945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Raindrops again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457200" y="1302722"/>
            <a:ext cx="82296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/>
                </a:solidFill>
                <a:latin typeface="Franklin Gothic Medium"/>
                <a:cs typeface="Franklin Gothic Medium"/>
              </a:rPr>
              <a:t>Probability model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457200" y="2030083"/>
            <a:ext cx="822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ranklin Gothic Medium"/>
                <a:cs typeface="Franklin Gothic Medium"/>
              </a:rPr>
              <a:t>Time is divided into intervals of length </a:t>
            </a:r>
            <a:r>
              <a:rPr lang="en-US" sz="2800" dirty="0">
                <a:latin typeface="Garamond"/>
                <a:cs typeface="Garamond"/>
              </a:rPr>
              <a:t>1/</a:t>
            </a:r>
            <a:r>
              <a:rPr lang="en-US" sz="2800" i="1" dirty="0">
                <a:latin typeface="Garamond"/>
                <a:cs typeface="Garamond"/>
              </a:rPr>
              <a:t>n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457200" y="2754586"/>
            <a:ext cx="8229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ranklin Gothic Medium"/>
                <a:cs typeface="Franklin Gothic Medium"/>
              </a:rPr>
              <a:t>Events </a:t>
            </a:r>
            <a:r>
              <a:rPr lang="en-US" sz="2800" i="1" dirty="0" err="1">
                <a:latin typeface="Garamond"/>
                <a:cs typeface="Garamond"/>
              </a:rPr>
              <a:t>E</a:t>
            </a:r>
            <a:r>
              <a:rPr lang="en-US" sz="2800" i="1" baseline="-25000" dirty="0" err="1">
                <a:latin typeface="Garamond"/>
                <a:cs typeface="Garamond"/>
              </a:rPr>
              <a:t>i</a:t>
            </a:r>
            <a:r>
              <a:rPr lang="en-US" sz="2800" dirty="0">
                <a:latin typeface="Garamond"/>
                <a:cs typeface="Garamond"/>
              </a:rPr>
              <a:t> = </a:t>
            </a:r>
            <a:r>
              <a:rPr lang="en-US" sz="2800" dirty="0">
                <a:latin typeface="Franklin Gothic Medium"/>
                <a:cs typeface="Franklin Gothic Medium"/>
              </a:rPr>
              <a:t>“raindrop hits in interval </a:t>
            </a:r>
            <a:r>
              <a:rPr lang="en-US" sz="2800" i="1" dirty="0" err="1">
                <a:latin typeface="Garamond"/>
                <a:cs typeface="Garamond"/>
              </a:rPr>
              <a:t>i</a:t>
            </a:r>
            <a:r>
              <a:rPr lang="en-US" sz="2800" i="1" dirty="0">
                <a:latin typeface="Garamond"/>
                <a:cs typeface="Garamond"/>
              </a:rPr>
              <a:t> </a:t>
            </a:r>
            <a:r>
              <a:rPr lang="en-US" sz="2800" dirty="0">
                <a:latin typeface="Franklin Gothic Medium"/>
                <a:cs typeface="Franklin Gothic Medium"/>
              </a:rPr>
              <a:t>” have probability </a:t>
            </a:r>
            <a:r>
              <a:rPr lang="en-US" sz="2800" i="1" dirty="0">
                <a:latin typeface="Garamond"/>
                <a:cs typeface="Garamond"/>
              </a:rPr>
              <a:t>p</a:t>
            </a:r>
            <a:r>
              <a:rPr lang="en-US" sz="2800" dirty="0">
                <a:latin typeface="Garamond"/>
                <a:cs typeface="Garamond"/>
              </a:rPr>
              <a:t> = </a:t>
            </a:r>
            <a:r>
              <a:rPr lang="en-US" sz="2800" i="1" dirty="0">
                <a:latin typeface="Symbol" charset="2"/>
                <a:cs typeface="Symbol" charset="2"/>
              </a:rPr>
              <a:t>l</a:t>
            </a:r>
            <a:r>
              <a:rPr lang="en-US" sz="2800" dirty="0">
                <a:latin typeface="Garamond"/>
                <a:cs typeface="Garamond"/>
              </a:rPr>
              <a:t>/</a:t>
            </a:r>
            <a:r>
              <a:rPr lang="en-US" sz="2800" i="1" dirty="0">
                <a:latin typeface="Garamond"/>
                <a:cs typeface="Garamond"/>
              </a:rPr>
              <a:t>n </a:t>
            </a:r>
            <a:r>
              <a:rPr lang="en-US" sz="2800" dirty="0">
                <a:latin typeface="Franklin Gothic Medium"/>
                <a:cs typeface="Franklin Gothic Medium"/>
              </a:rPr>
              <a:t>and are </a:t>
            </a:r>
            <a:r>
              <a:rPr lang="en-US" sz="2800" dirty="0">
                <a:solidFill>
                  <a:srgbClr val="FF9933"/>
                </a:solidFill>
                <a:latin typeface="Franklin Gothic Medium"/>
                <a:cs typeface="Franklin Gothic Medium"/>
              </a:rPr>
              <a:t>independent</a:t>
            </a:r>
            <a:endParaRPr lang="en-US" sz="2800" i="1" dirty="0">
              <a:solidFill>
                <a:srgbClr val="FF9933"/>
              </a:solidFill>
              <a:latin typeface="Garamond"/>
              <a:cs typeface="Garamond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457200" y="3916033"/>
            <a:ext cx="822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latin typeface="Garamond"/>
                <a:cs typeface="Garamond"/>
              </a:rPr>
              <a:t>X = </a:t>
            </a:r>
            <a:r>
              <a:rPr lang="en-US" sz="2800" dirty="0">
                <a:solidFill>
                  <a:schemeClr val="accent1"/>
                </a:solidFill>
                <a:latin typeface="Franklin Gothic Medium"/>
                <a:cs typeface="Franklin Gothic Medium"/>
              </a:rPr>
              <a:t>interval</a:t>
            </a:r>
            <a:r>
              <a:rPr lang="en-US" sz="2800" dirty="0">
                <a:latin typeface="Franklin Gothic Medium"/>
                <a:cs typeface="Franklin Gothic Medium"/>
              </a:rPr>
              <a:t> of first drop</a:t>
            </a:r>
            <a:endParaRPr lang="en-US" sz="2800" i="1" dirty="0">
              <a:solidFill>
                <a:schemeClr val="accent1"/>
              </a:solidFill>
              <a:latin typeface="Garamond"/>
              <a:cs typeface="Garamond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711200" y="4679434"/>
            <a:ext cx="7556500" cy="584716"/>
            <a:chOff x="711200" y="4527034"/>
            <a:chExt cx="7556500" cy="584716"/>
          </a:xfrm>
        </p:grpSpPr>
        <p:cxnSp>
          <p:nvCxnSpPr>
            <p:cNvPr id="79" name="Straight Connector 78"/>
            <p:cNvCxnSpPr/>
            <p:nvPr/>
          </p:nvCxnSpPr>
          <p:spPr>
            <a:xfrm>
              <a:off x="711200" y="5022850"/>
              <a:ext cx="7366000" cy="0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>
              <a:off x="711200" y="4673600"/>
              <a:ext cx="0" cy="349250"/>
            </a:xfrm>
            <a:prstGeom prst="line">
              <a:avLst/>
            </a:prstGeom>
            <a:ln w="635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/>
            <p:nvPr/>
          </p:nvCxnSpPr>
          <p:spPr>
            <a:xfrm>
              <a:off x="6604000" y="4883150"/>
              <a:ext cx="0" cy="139700"/>
            </a:xfrm>
            <a:prstGeom prst="line">
              <a:avLst/>
            </a:prstGeom>
            <a:ln w="635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TextBox 81"/>
            <p:cNvSpPr txBox="1"/>
            <p:nvPr/>
          </p:nvSpPr>
          <p:spPr>
            <a:xfrm>
              <a:off x="3511934" y="4551918"/>
              <a:ext cx="2928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Garamond"/>
                  <a:cs typeface="Garamond"/>
                </a:rPr>
                <a:t>1</a:t>
              </a:r>
            </a:p>
          </p:txBody>
        </p:sp>
        <p:cxnSp>
          <p:nvCxnSpPr>
            <p:cNvPr id="83" name="Straight Connector 82"/>
            <p:cNvCxnSpPr/>
            <p:nvPr/>
          </p:nvCxnSpPr>
          <p:spPr>
            <a:xfrm>
              <a:off x="1447800" y="4883150"/>
              <a:ext cx="0" cy="139700"/>
            </a:xfrm>
            <a:prstGeom prst="line">
              <a:avLst/>
            </a:prstGeom>
            <a:ln w="635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/>
            <p:nvPr/>
          </p:nvCxnSpPr>
          <p:spPr>
            <a:xfrm>
              <a:off x="2184400" y="4883150"/>
              <a:ext cx="0" cy="139700"/>
            </a:xfrm>
            <a:prstGeom prst="line">
              <a:avLst/>
            </a:prstGeom>
            <a:ln w="635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/>
          </p:nvCxnSpPr>
          <p:spPr>
            <a:xfrm>
              <a:off x="2921000" y="4883150"/>
              <a:ext cx="0" cy="139700"/>
            </a:xfrm>
            <a:prstGeom prst="line">
              <a:avLst/>
            </a:prstGeom>
            <a:ln w="635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/>
            <p:nvPr/>
          </p:nvCxnSpPr>
          <p:spPr>
            <a:xfrm>
              <a:off x="3657600" y="4883150"/>
              <a:ext cx="0" cy="139700"/>
            </a:xfrm>
            <a:prstGeom prst="line">
              <a:avLst/>
            </a:prstGeom>
            <a:ln w="635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/>
            <p:nvPr/>
          </p:nvCxnSpPr>
          <p:spPr>
            <a:xfrm>
              <a:off x="4394200" y="4883150"/>
              <a:ext cx="0" cy="139700"/>
            </a:xfrm>
            <a:prstGeom prst="line">
              <a:avLst/>
            </a:prstGeom>
            <a:ln w="635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/>
            <p:nvPr/>
          </p:nvCxnSpPr>
          <p:spPr>
            <a:xfrm>
              <a:off x="5130800" y="4883150"/>
              <a:ext cx="0" cy="139700"/>
            </a:xfrm>
            <a:prstGeom prst="line">
              <a:avLst/>
            </a:prstGeom>
            <a:ln w="635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/>
            <p:nvPr/>
          </p:nvCxnSpPr>
          <p:spPr>
            <a:xfrm>
              <a:off x="5867400" y="4883150"/>
              <a:ext cx="0" cy="139700"/>
            </a:xfrm>
            <a:prstGeom prst="line">
              <a:avLst/>
            </a:prstGeom>
            <a:ln w="635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/>
            <p:nvPr/>
          </p:nvCxnSpPr>
          <p:spPr>
            <a:xfrm>
              <a:off x="1079500" y="4883150"/>
              <a:ext cx="0" cy="139700"/>
            </a:xfrm>
            <a:prstGeom prst="line">
              <a:avLst/>
            </a:prstGeom>
            <a:ln w="635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/>
            <p:nvPr/>
          </p:nvCxnSpPr>
          <p:spPr>
            <a:xfrm>
              <a:off x="1816100" y="4883150"/>
              <a:ext cx="0" cy="139700"/>
            </a:xfrm>
            <a:prstGeom prst="line">
              <a:avLst/>
            </a:prstGeom>
            <a:ln w="635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/>
            <p:nvPr/>
          </p:nvCxnSpPr>
          <p:spPr>
            <a:xfrm>
              <a:off x="2552700" y="4883150"/>
              <a:ext cx="0" cy="139700"/>
            </a:xfrm>
            <a:prstGeom prst="line">
              <a:avLst/>
            </a:prstGeom>
            <a:ln w="635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/>
            <p:nvPr/>
          </p:nvCxnSpPr>
          <p:spPr>
            <a:xfrm>
              <a:off x="3289300" y="4883150"/>
              <a:ext cx="0" cy="139700"/>
            </a:xfrm>
            <a:prstGeom prst="line">
              <a:avLst/>
            </a:prstGeom>
            <a:ln w="635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/>
            <p:nvPr/>
          </p:nvCxnSpPr>
          <p:spPr>
            <a:xfrm>
              <a:off x="4025900" y="4883150"/>
              <a:ext cx="0" cy="139700"/>
            </a:xfrm>
            <a:prstGeom prst="line">
              <a:avLst/>
            </a:prstGeom>
            <a:ln w="635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/>
            <p:nvPr/>
          </p:nvCxnSpPr>
          <p:spPr>
            <a:xfrm>
              <a:off x="4762500" y="4883150"/>
              <a:ext cx="0" cy="139700"/>
            </a:xfrm>
            <a:prstGeom prst="line">
              <a:avLst/>
            </a:prstGeom>
            <a:ln w="635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/>
            <p:cNvCxnSpPr/>
            <p:nvPr/>
          </p:nvCxnSpPr>
          <p:spPr>
            <a:xfrm>
              <a:off x="5499100" y="4883150"/>
              <a:ext cx="0" cy="139700"/>
            </a:xfrm>
            <a:prstGeom prst="line">
              <a:avLst/>
            </a:prstGeom>
            <a:ln w="635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/>
            <p:nvPr/>
          </p:nvCxnSpPr>
          <p:spPr>
            <a:xfrm>
              <a:off x="6235700" y="4883150"/>
              <a:ext cx="0" cy="139700"/>
            </a:xfrm>
            <a:prstGeom prst="line">
              <a:avLst/>
            </a:prstGeom>
            <a:ln w="635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/>
          </p:nvCxnSpPr>
          <p:spPr>
            <a:xfrm>
              <a:off x="6972300" y="4883150"/>
              <a:ext cx="0" cy="139700"/>
            </a:xfrm>
            <a:prstGeom prst="line">
              <a:avLst/>
            </a:prstGeom>
            <a:ln w="635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/>
          </p:nvCxnSpPr>
          <p:spPr>
            <a:xfrm>
              <a:off x="7708900" y="4883150"/>
              <a:ext cx="0" cy="139700"/>
            </a:xfrm>
            <a:prstGeom prst="line">
              <a:avLst/>
            </a:prstGeom>
            <a:ln w="635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/>
          </p:nvCxnSpPr>
          <p:spPr>
            <a:xfrm>
              <a:off x="7340600" y="4883150"/>
              <a:ext cx="0" cy="139700"/>
            </a:xfrm>
            <a:prstGeom prst="line">
              <a:avLst/>
            </a:prstGeom>
            <a:ln w="635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Rectangle 100"/>
            <p:cNvSpPr/>
            <p:nvPr/>
          </p:nvSpPr>
          <p:spPr>
            <a:xfrm>
              <a:off x="4667250" y="4762500"/>
              <a:ext cx="3600450" cy="349250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bg1"/>
                </a:gs>
              </a:gsLst>
              <a:lin ang="0" scaled="1"/>
              <a:tileRect/>
            </a:gradFill>
            <a:ln>
              <a:noFil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6450831" y="4527034"/>
              <a:ext cx="2928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Garamond"/>
                  <a:cs typeface="Garamond"/>
                </a:rPr>
                <a:t>2</a:t>
              </a:r>
            </a:p>
          </p:txBody>
        </p:sp>
        <p:grpSp>
          <p:nvGrpSpPr>
            <p:cNvPr id="103" name="Group 102"/>
            <p:cNvGrpSpPr/>
            <p:nvPr/>
          </p:nvGrpSpPr>
          <p:grpSpPr>
            <a:xfrm>
              <a:off x="2286000" y="4667766"/>
              <a:ext cx="3822700" cy="285234"/>
              <a:chOff x="3079750" y="2527816"/>
              <a:chExt cx="3822700" cy="285234"/>
            </a:xfrm>
          </p:grpSpPr>
          <p:pic>
            <p:nvPicPr>
              <p:cNvPr id="104" name="Picture 103" descr="raemi_Drop.jpe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79750" y="2546350"/>
                <a:ext cx="133350" cy="266700"/>
              </a:xfrm>
              <a:prstGeom prst="rect">
                <a:avLst/>
              </a:prstGeom>
            </p:spPr>
          </p:pic>
          <p:pic>
            <p:nvPicPr>
              <p:cNvPr id="105" name="Picture 104" descr="raemi_Drop.jpe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08600" y="2527816"/>
                <a:ext cx="133350" cy="266700"/>
              </a:xfrm>
              <a:prstGeom prst="rect">
                <a:avLst/>
              </a:prstGeom>
            </p:spPr>
          </p:pic>
          <p:pic>
            <p:nvPicPr>
              <p:cNvPr id="106" name="Picture 105" descr="raemi_Drop.jpe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91050" y="2533650"/>
                <a:ext cx="133350" cy="266700"/>
              </a:xfrm>
              <a:prstGeom prst="rect">
                <a:avLst/>
              </a:prstGeom>
            </p:spPr>
          </p:pic>
          <p:pic>
            <p:nvPicPr>
              <p:cNvPr id="107" name="Picture 106" descr="raemi_Drop.jpe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69100" y="2546350"/>
                <a:ext cx="133350" cy="266700"/>
              </a:xfrm>
              <a:prstGeom prst="rect">
                <a:avLst/>
              </a:prstGeom>
            </p:spPr>
          </p:pic>
        </p:grpSp>
      </p:grpSp>
      <p:sp>
        <p:nvSpPr>
          <p:cNvPr id="112" name="TextBox 111"/>
          <p:cNvSpPr txBox="1"/>
          <p:nvPr/>
        </p:nvSpPr>
        <p:spPr>
          <a:xfrm>
            <a:off x="1741354" y="5522099"/>
            <a:ext cx="14446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latin typeface="Garamond"/>
                <a:cs typeface="Garamond"/>
              </a:rPr>
              <a:t>P</a:t>
            </a:r>
            <a:r>
              <a:rPr lang="en-US" sz="2800" dirty="0">
                <a:latin typeface="Garamond"/>
                <a:cs typeface="Garamond"/>
              </a:rPr>
              <a:t>(</a:t>
            </a:r>
            <a:r>
              <a:rPr lang="en-US" sz="2800" i="1" dirty="0">
                <a:latin typeface="Garamond"/>
                <a:cs typeface="Garamond"/>
              </a:rPr>
              <a:t>X = </a:t>
            </a:r>
            <a:r>
              <a:rPr lang="en-US" sz="2800" i="1" dirty="0">
                <a:solidFill>
                  <a:srgbClr val="FF0000"/>
                </a:solidFill>
                <a:latin typeface="Garamond"/>
                <a:cs typeface="Garamond"/>
              </a:rPr>
              <a:t>x</a:t>
            </a:r>
            <a:r>
              <a:rPr lang="en-US" sz="2800" dirty="0">
                <a:latin typeface="Garamond"/>
                <a:cs typeface="Garamond"/>
              </a:rPr>
              <a:t>)</a:t>
            </a:r>
            <a:endParaRPr lang="en-US" sz="2800" i="1" dirty="0">
              <a:solidFill>
                <a:schemeClr val="accent1"/>
              </a:solidFill>
              <a:latin typeface="Garamond"/>
              <a:cs typeface="Garamond"/>
            </a:endParaRPr>
          </a:p>
        </p:txBody>
      </p:sp>
      <p:sp>
        <p:nvSpPr>
          <p:cNvPr id="113" name="Rectangle 112"/>
          <p:cNvSpPr/>
          <p:nvPr/>
        </p:nvSpPr>
        <p:spPr>
          <a:xfrm>
            <a:off x="3043105" y="5523647"/>
            <a:ext cx="273702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2800" dirty="0">
                <a:solidFill>
                  <a:prstClr val="black"/>
                </a:solidFill>
                <a:latin typeface="Garamond"/>
                <a:cs typeface="Garamond"/>
              </a:rPr>
              <a:t>= </a:t>
            </a:r>
            <a:r>
              <a:rPr lang="en-US" sz="2800" i="1" dirty="0">
                <a:solidFill>
                  <a:prstClr val="black"/>
                </a:solidFill>
                <a:latin typeface="Garamond"/>
                <a:cs typeface="Garamond"/>
              </a:rPr>
              <a:t>P</a:t>
            </a:r>
            <a:r>
              <a:rPr lang="en-US" sz="2800" dirty="0">
                <a:solidFill>
                  <a:prstClr val="black"/>
                </a:solidFill>
                <a:latin typeface="Garamond"/>
                <a:cs typeface="Garamond"/>
              </a:rPr>
              <a:t>(</a:t>
            </a:r>
            <a:r>
              <a:rPr lang="en-US" sz="2800" i="1" dirty="0">
                <a:solidFill>
                  <a:prstClr val="black"/>
                </a:solidFill>
                <a:latin typeface="Garamond"/>
                <a:cs typeface="Garamond"/>
              </a:rPr>
              <a:t>E</a:t>
            </a:r>
            <a:r>
              <a:rPr lang="en-US" sz="2800" baseline="-25000" dirty="0">
                <a:solidFill>
                  <a:prstClr val="black"/>
                </a:solidFill>
                <a:latin typeface="Garamond"/>
                <a:cs typeface="Garamond"/>
              </a:rPr>
              <a:t>1</a:t>
            </a:r>
            <a:r>
              <a:rPr lang="en-US" sz="2800" i="1" baseline="30000" dirty="0">
                <a:solidFill>
                  <a:prstClr val="black"/>
                </a:solidFill>
                <a:latin typeface="Garamond"/>
                <a:cs typeface="Garamond"/>
              </a:rPr>
              <a:t>c</a:t>
            </a:r>
            <a:r>
              <a:rPr lang="en-US" sz="2800" dirty="0">
                <a:solidFill>
                  <a:prstClr val="black"/>
                </a:solidFill>
                <a:latin typeface="Garamond"/>
                <a:cs typeface="Garamond"/>
              </a:rPr>
              <a:t>…</a:t>
            </a:r>
            <a:r>
              <a:rPr lang="en-US" sz="2800" i="1" dirty="0">
                <a:solidFill>
                  <a:prstClr val="black"/>
                </a:solidFill>
                <a:latin typeface="Garamond"/>
                <a:cs typeface="Garamond"/>
              </a:rPr>
              <a:t>E</a:t>
            </a:r>
            <a:r>
              <a:rPr lang="en-US" sz="2800" i="1" baseline="-25000" dirty="0">
                <a:solidFill>
                  <a:prstClr val="black"/>
                </a:solidFill>
                <a:latin typeface="Garamond"/>
                <a:cs typeface="Garamond"/>
              </a:rPr>
              <a:t>x</a:t>
            </a:r>
            <a:r>
              <a:rPr lang="en-US" sz="2800" baseline="-25000" dirty="0">
                <a:solidFill>
                  <a:prstClr val="black"/>
                </a:solidFill>
                <a:latin typeface="Garamond"/>
                <a:cs typeface="Garamond"/>
              </a:rPr>
              <a:t>-1</a:t>
            </a:r>
            <a:r>
              <a:rPr lang="en-US" sz="2800" i="1" baseline="30000" dirty="0">
                <a:solidFill>
                  <a:prstClr val="black"/>
                </a:solidFill>
                <a:latin typeface="Garamond"/>
                <a:cs typeface="Garamond"/>
              </a:rPr>
              <a:t>c</a:t>
            </a:r>
            <a:r>
              <a:rPr lang="en-US" sz="2800" dirty="0">
                <a:solidFill>
                  <a:prstClr val="black"/>
                </a:solidFill>
                <a:latin typeface="Garamond"/>
                <a:cs typeface="Garamond"/>
              </a:rPr>
              <a:t>E</a:t>
            </a:r>
            <a:r>
              <a:rPr lang="en-US" sz="2800" i="1" baseline="-25000" dirty="0">
                <a:solidFill>
                  <a:prstClr val="black"/>
                </a:solidFill>
                <a:latin typeface="Garamond"/>
                <a:cs typeface="Garamond"/>
              </a:rPr>
              <a:t>x</a:t>
            </a:r>
            <a:r>
              <a:rPr lang="en-US" sz="2800" dirty="0">
                <a:solidFill>
                  <a:prstClr val="black"/>
                </a:solidFill>
                <a:latin typeface="Garamond"/>
                <a:cs typeface="Garamond"/>
              </a:rPr>
              <a:t>)</a:t>
            </a:r>
            <a:endParaRPr lang="en-US" sz="2800" i="1" dirty="0">
              <a:solidFill>
                <a:srgbClr val="FF9933"/>
              </a:solidFill>
              <a:latin typeface="Garamond"/>
              <a:cs typeface="Garamond"/>
            </a:endParaRPr>
          </a:p>
        </p:txBody>
      </p:sp>
      <p:sp>
        <p:nvSpPr>
          <p:cNvPr id="114" name="Rectangle 113"/>
          <p:cNvSpPr/>
          <p:nvPr/>
        </p:nvSpPr>
        <p:spPr>
          <a:xfrm>
            <a:off x="5604695" y="5523647"/>
            <a:ext cx="189790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2800" dirty="0">
                <a:solidFill>
                  <a:prstClr val="black"/>
                </a:solidFill>
                <a:latin typeface="Garamond"/>
                <a:cs typeface="Garamond"/>
              </a:rPr>
              <a:t>= (1 – </a:t>
            </a:r>
            <a:r>
              <a:rPr lang="en-US" sz="2800" i="1" dirty="0">
                <a:solidFill>
                  <a:prstClr val="black"/>
                </a:solidFill>
                <a:latin typeface="Garamond"/>
                <a:cs typeface="Garamond"/>
              </a:rPr>
              <a:t>p</a:t>
            </a:r>
            <a:r>
              <a:rPr lang="en-US" sz="2800" dirty="0">
                <a:solidFill>
                  <a:prstClr val="black"/>
                </a:solidFill>
                <a:latin typeface="Garamond"/>
                <a:cs typeface="Garamond"/>
              </a:rPr>
              <a:t>)</a:t>
            </a:r>
            <a:r>
              <a:rPr lang="en-US" sz="2800" i="1" baseline="30000" dirty="0">
                <a:solidFill>
                  <a:prstClr val="black"/>
                </a:solidFill>
                <a:latin typeface="Garamond"/>
                <a:cs typeface="Garamond"/>
              </a:rPr>
              <a:t>x</a:t>
            </a:r>
            <a:r>
              <a:rPr lang="en-US" sz="2800" baseline="30000" dirty="0">
                <a:solidFill>
                  <a:prstClr val="black"/>
                </a:solidFill>
                <a:latin typeface="Garamond"/>
                <a:cs typeface="Garamond"/>
              </a:rPr>
              <a:t>-1</a:t>
            </a:r>
            <a:r>
              <a:rPr lang="en-US" sz="2800" i="1" dirty="0">
                <a:solidFill>
                  <a:prstClr val="black"/>
                </a:solidFill>
                <a:latin typeface="Garamond"/>
                <a:cs typeface="Garamond"/>
              </a:rPr>
              <a:t>p</a:t>
            </a:r>
            <a:endParaRPr lang="en-US" sz="2800" i="1" dirty="0">
              <a:solidFill>
                <a:srgbClr val="FF9933"/>
              </a:solidFill>
              <a:latin typeface="Garamond"/>
              <a:cs typeface="Garamond"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2151018" y="4477353"/>
            <a:ext cx="4985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rgbClr val="FF9933"/>
                </a:solidFill>
                <a:latin typeface="Garamond"/>
                <a:cs typeface="Garamond"/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00821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4" grpId="0"/>
      <p:bldP spid="78" grpId="0"/>
      <p:bldP spid="112" grpId="0"/>
      <p:bldP spid="113" grpId="0"/>
      <p:bldP spid="114" grpId="0"/>
      <p:bldP spid="115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Raindrops again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457200" y="1325233"/>
            <a:ext cx="822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latin typeface="Garamond"/>
                <a:cs typeface="Garamond"/>
              </a:rPr>
              <a:t>X = </a:t>
            </a:r>
            <a:r>
              <a:rPr lang="en-US" sz="2800" dirty="0">
                <a:solidFill>
                  <a:srgbClr val="FF9933"/>
                </a:solidFill>
                <a:latin typeface="Franklin Gothic Medium"/>
                <a:cs typeface="Franklin Gothic Medium"/>
              </a:rPr>
              <a:t>interval </a:t>
            </a:r>
            <a:r>
              <a:rPr lang="en-US" sz="2800" dirty="0">
                <a:solidFill>
                  <a:srgbClr val="000000"/>
                </a:solidFill>
                <a:latin typeface="Franklin Gothic Medium"/>
                <a:cs typeface="Franklin Gothic Medium"/>
              </a:rPr>
              <a:t>of first drop</a:t>
            </a:r>
            <a:endParaRPr lang="en-US" sz="2800" i="1" dirty="0">
              <a:solidFill>
                <a:srgbClr val="000000"/>
              </a:solidFill>
              <a:latin typeface="Garamond"/>
              <a:cs typeface="Garamond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465004" y="3369933"/>
            <a:ext cx="822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latin typeface="Garamond"/>
                <a:cs typeface="Garamond"/>
              </a:rPr>
              <a:t>T = </a:t>
            </a:r>
            <a:r>
              <a:rPr lang="en-US" sz="2800" dirty="0">
                <a:solidFill>
                  <a:schemeClr val="accent1"/>
                </a:solidFill>
                <a:latin typeface="Franklin Gothic Medium"/>
                <a:cs typeface="Franklin Gothic Medium"/>
              </a:rPr>
              <a:t>time</a:t>
            </a:r>
            <a:r>
              <a:rPr lang="en-US" sz="2800" dirty="0">
                <a:latin typeface="Franklin Gothic Medium"/>
                <a:cs typeface="Franklin Gothic Medium"/>
              </a:rPr>
              <a:t> (in seconds) of first drop</a:t>
            </a:r>
            <a:endParaRPr lang="en-US" sz="2800" i="1" dirty="0">
              <a:latin typeface="Garamond"/>
              <a:cs typeface="Garamond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1254626" y="4157333"/>
            <a:ext cx="10907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latin typeface="Garamond"/>
                <a:cs typeface="Garamond"/>
              </a:rPr>
              <a:t>X = x</a:t>
            </a:r>
            <a:endParaRPr lang="en-US" sz="2800" dirty="0">
              <a:latin typeface="Garamond"/>
              <a:cs typeface="Garamond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1250904" y="4833898"/>
            <a:ext cx="57594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latin typeface="Garamond"/>
                <a:cs typeface="Garamond"/>
              </a:rPr>
              <a:t>P</a:t>
            </a:r>
            <a:r>
              <a:rPr lang="en-US" sz="2800" dirty="0">
                <a:latin typeface="Garamond"/>
                <a:cs typeface="Garamond"/>
              </a:rPr>
              <a:t>((</a:t>
            </a:r>
            <a:r>
              <a:rPr lang="en-US" sz="2800" i="1" dirty="0">
                <a:latin typeface="Garamond"/>
                <a:cs typeface="Garamond"/>
              </a:rPr>
              <a:t>x</a:t>
            </a:r>
            <a:r>
              <a:rPr lang="en-US" sz="2800" dirty="0">
                <a:latin typeface="Garamond"/>
                <a:cs typeface="Garamond"/>
              </a:rPr>
              <a:t> </a:t>
            </a:r>
            <a:r>
              <a:rPr lang="en-US" sz="2800" dirty="0">
                <a:solidFill>
                  <a:prstClr val="black"/>
                </a:solidFill>
                <a:latin typeface="Garamond"/>
                <a:cs typeface="Garamond"/>
              </a:rPr>
              <a:t>–</a:t>
            </a:r>
            <a:r>
              <a:rPr lang="en-US" sz="2800" dirty="0">
                <a:latin typeface="Garamond"/>
                <a:cs typeface="Garamond"/>
              </a:rPr>
              <a:t> 1)/</a:t>
            </a:r>
            <a:r>
              <a:rPr lang="en-US" sz="2800" i="1" dirty="0">
                <a:latin typeface="Garamond"/>
                <a:cs typeface="Garamond"/>
              </a:rPr>
              <a:t>n </a:t>
            </a:r>
            <a:r>
              <a:rPr lang="en-US" sz="2800" dirty="0">
                <a:latin typeface="Garamond"/>
                <a:cs typeface="Garamond"/>
              </a:rPr>
              <a:t>≤ </a:t>
            </a:r>
            <a:r>
              <a:rPr lang="en-US" sz="2800" i="1" dirty="0">
                <a:latin typeface="Garamond"/>
                <a:cs typeface="Garamond"/>
              </a:rPr>
              <a:t>T &lt; x</a:t>
            </a:r>
            <a:r>
              <a:rPr lang="en-US" sz="2800" dirty="0">
                <a:latin typeface="Garamond"/>
                <a:cs typeface="Garamond"/>
              </a:rPr>
              <a:t>/</a:t>
            </a:r>
            <a:r>
              <a:rPr lang="en-US" sz="2800" i="1" dirty="0">
                <a:latin typeface="Garamond"/>
                <a:cs typeface="Garamond"/>
              </a:rPr>
              <a:t>n</a:t>
            </a:r>
            <a:r>
              <a:rPr lang="en-US" sz="2800" dirty="0">
                <a:latin typeface="Garamond"/>
                <a:cs typeface="Garamond"/>
              </a:rPr>
              <a:t>) = </a:t>
            </a:r>
            <a:r>
              <a:rPr lang="en-US" sz="2800" i="1" dirty="0">
                <a:latin typeface="Garamond"/>
                <a:cs typeface="Garamond"/>
              </a:rPr>
              <a:t>P</a:t>
            </a:r>
            <a:r>
              <a:rPr lang="en-US" sz="2800" dirty="0">
                <a:latin typeface="Garamond"/>
                <a:cs typeface="Garamond"/>
              </a:rPr>
              <a:t>(</a:t>
            </a:r>
            <a:r>
              <a:rPr lang="en-US" sz="2800" i="1" dirty="0">
                <a:latin typeface="Garamond"/>
                <a:cs typeface="Garamond"/>
              </a:rPr>
              <a:t>X</a:t>
            </a:r>
            <a:r>
              <a:rPr lang="en-US" sz="2800" dirty="0">
                <a:latin typeface="Garamond"/>
                <a:cs typeface="Garamond"/>
              </a:rPr>
              <a:t> = </a:t>
            </a:r>
            <a:r>
              <a:rPr lang="en-US" sz="2800" i="1" dirty="0">
                <a:latin typeface="Garamond"/>
                <a:cs typeface="Garamond"/>
              </a:rPr>
              <a:t>x</a:t>
            </a:r>
            <a:r>
              <a:rPr lang="en-US" sz="2800" dirty="0">
                <a:latin typeface="Garamond"/>
                <a:cs typeface="Garamond"/>
              </a:rPr>
              <a:t>) </a:t>
            </a:r>
            <a:endParaRPr lang="en-US" sz="2800" i="1" dirty="0">
              <a:solidFill>
                <a:schemeClr val="accent1"/>
              </a:solidFill>
              <a:latin typeface="Garamond"/>
              <a:cs typeface="Garamond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4667250" y="4147149"/>
            <a:ext cx="32889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Garamond"/>
                <a:cs typeface="Garamond"/>
              </a:rPr>
              <a:t>(</a:t>
            </a:r>
            <a:r>
              <a:rPr lang="en-US" sz="2800" i="1" dirty="0">
                <a:latin typeface="Garamond"/>
                <a:cs typeface="Garamond"/>
              </a:rPr>
              <a:t>x</a:t>
            </a:r>
            <a:r>
              <a:rPr lang="en-US" sz="2800" dirty="0">
                <a:latin typeface="Garamond"/>
                <a:cs typeface="Garamond"/>
              </a:rPr>
              <a:t> </a:t>
            </a:r>
            <a:r>
              <a:rPr lang="en-US" sz="2800" dirty="0">
                <a:solidFill>
                  <a:prstClr val="black"/>
                </a:solidFill>
                <a:latin typeface="Garamond"/>
                <a:cs typeface="Garamond"/>
              </a:rPr>
              <a:t>–</a:t>
            </a:r>
            <a:r>
              <a:rPr lang="en-US" sz="2800" dirty="0">
                <a:latin typeface="Garamond"/>
                <a:cs typeface="Garamond"/>
              </a:rPr>
              <a:t> 1)/</a:t>
            </a:r>
            <a:r>
              <a:rPr lang="en-US" sz="2800" i="1" dirty="0">
                <a:latin typeface="Garamond"/>
                <a:cs typeface="Garamond"/>
              </a:rPr>
              <a:t>n </a:t>
            </a:r>
            <a:r>
              <a:rPr lang="en-US" sz="2800" dirty="0">
                <a:latin typeface="Garamond"/>
                <a:cs typeface="Garamond"/>
              </a:rPr>
              <a:t>≤ </a:t>
            </a:r>
            <a:r>
              <a:rPr lang="en-US" sz="2800" i="1" dirty="0">
                <a:latin typeface="Garamond"/>
                <a:cs typeface="Garamond"/>
              </a:rPr>
              <a:t>T &lt; x</a:t>
            </a:r>
            <a:r>
              <a:rPr lang="en-US" sz="2800" dirty="0">
                <a:latin typeface="Garamond"/>
                <a:cs typeface="Garamond"/>
              </a:rPr>
              <a:t>/</a:t>
            </a:r>
            <a:r>
              <a:rPr lang="en-US" sz="2800" i="1" dirty="0">
                <a:latin typeface="Garamond"/>
                <a:cs typeface="Garamond"/>
              </a:rPr>
              <a:t>n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2461736" y="4157333"/>
            <a:ext cx="21003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ranklin Gothic Medium"/>
                <a:cs typeface="Franklin Gothic Medium"/>
              </a:rPr>
              <a:t>means that</a:t>
            </a:r>
            <a:endParaRPr lang="en-US" sz="2800" i="1" dirty="0">
              <a:latin typeface="Garamond"/>
              <a:cs typeface="Garamond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4578331" y="5352197"/>
            <a:ext cx="189790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2800" dirty="0">
                <a:solidFill>
                  <a:prstClr val="black"/>
                </a:solidFill>
                <a:latin typeface="Garamond"/>
                <a:cs typeface="Garamond"/>
              </a:rPr>
              <a:t>= (1 – </a:t>
            </a:r>
            <a:r>
              <a:rPr lang="en-US" sz="2800" i="1" dirty="0">
                <a:solidFill>
                  <a:prstClr val="black"/>
                </a:solidFill>
                <a:latin typeface="Garamond"/>
                <a:cs typeface="Garamond"/>
              </a:rPr>
              <a:t>p</a:t>
            </a:r>
            <a:r>
              <a:rPr lang="en-US" sz="2800" dirty="0">
                <a:solidFill>
                  <a:prstClr val="black"/>
                </a:solidFill>
                <a:latin typeface="Garamond"/>
                <a:cs typeface="Garamond"/>
              </a:rPr>
              <a:t>)</a:t>
            </a:r>
            <a:r>
              <a:rPr lang="en-US" sz="2800" i="1" baseline="30000" dirty="0">
                <a:solidFill>
                  <a:prstClr val="black"/>
                </a:solidFill>
                <a:latin typeface="Garamond"/>
                <a:cs typeface="Garamond"/>
              </a:rPr>
              <a:t>x</a:t>
            </a:r>
            <a:r>
              <a:rPr lang="en-US" sz="2800" baseline="30000" dirty="0">
                <a:solidFill>
                  <a:prstClr val="black"/>
                </a:solidFill>
                <a:latin typeface="Garamond"/>
                <a:cs typeface="Garamond"/>
              </a:rPr>
              <a:t>-1</a:t>
            </a:r>
            <a:r>
              <a:rPr lang="en-US" sz="2800" i="1" dirty="0">
                <a:solidFill>
                  <a:prstClr val="black"/>
                </a:solidFill>
                <a:latin typeface="Garamond"/>
                <a:cs typeface="Garamond"/>
              </a:rPr>
              <a:t>p</a:t>
            </a:r>
            <a:endParaRPr lang="en-US" sz="2800" i="1" dirty="0">
              <a:solidFill>
                <a:srgbClr val="FF9933"/>
              </a:solidFill>
              <a:latin typeface="Garamond"/>
              <a:cs typeface="Garamond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4584700" y="5904647"/>
            <a:ext cx="29125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2800" dirty="0">
                <a:solidFill>
                  <a:prstClr val="black"/>
                </a:solidFill>
                <a:latin typeface="Garamond"/>
                <a:cs typeface="Garamond"/>
              </a:rPr>
              <a:t>= (1 – </a:t>
            </a:r>
            <a:r>
              <a:rPr lang="en-US" sz="2800" i="1" dirty="0">
                <a:latin typeface="Symbol" charset="2"/>
                <a:cs typeface="Symbol" charset="2"/>
              </a:rPr>
              <a:t>l</a:t>
            </a:r>
            <a:r>
              <a:rPr lang="en-US" sz="2800" dirty="0">
                <a:latin typeface="Garamond"/>
                <a:cs typeface="Garamond"/>
              </a:rPr>
              <a:t>/</a:t>
            </a:r>
            <a:r>
              <a:rPr lang="en-US" sz="2800" i="1" dirty="0">
                <a:latin typeface="Garamond"/>
                <a:cs typeface="Garamond"/>
              </a:rPr>
              <a:t>n</a:t>
            </a:r>
            <a:r>
              <a:rPr lang="en-US" sz="2800" dirty="0">
                <a:solidFill>
                  <a:prstClr val="black"/>
                </a:solidFill>
                <a:latin typeface="Garamond"/>
                <a:cs typeface="Garamond"/>
              </a:rPr>
              <a:t>)</a:t>
            </a:r>
            <a:r>
              <a:rPr lang="en-US" sz="2800" i="1" baseline="30000" dirty="0">
                <a:solidFill>
                  <a:prstClr val="black"/>
                </a:solidFill>
                <a:latin typeface="Garamond"/>
                <a:cs typeface="Garamond"/>
              </a:rPr>
              <a:t>x</a:t>
            </a:r>
            <a:r>
              <a:rPr lang="en-US" sz="2800" baseline="30000" dirty="0">
                <a:solidFill>
                  <a:prstClr val="black"/>
                </a:solidFill>
                <a:latin typeface="Garamond"/>
                <a:cs typeface="Garamond"/>
              </a:rPr>
              <a:t>-1</a:t>
            </a:r>
            <a:r>
              <a:rPr lang="en-US" sz="2800" dirty="0">
                <a:solidFill>
                  <a:prstClr val="black"/>
                </a:solidFill>
                <a:latin typeface="Garamond"/>
                <a:cs typeface="Garamond"/>
              </a:rPr>
              <a:t>(</a:t>
            </a:r>
            <a:r>
              <a:rPr lang="en-US" sz="2800" i="1" dirty="0">
                <a:latin typeface="Symbol" charset="2"/>
                <a:cs typeface="Symbol" charset="2"/>
              </a:rPr>
              <a:t>l</a:t>
            </a:r>
            <a:r>
              <a:rPr lang="en-US" sz="2800" dirty="0">
                <a:latin typeface="Garamond"/>
                <a:cs typeface="Garamond"/>
              </a:rPr>
              <a:t>/</a:t>
            </a:r>
            <a:r>
              <a:rPr lang="en-US" sz="2800" i="1" dirty="0">
                <a:latin typeface="Garamond"/>
                <a:cs typeface="Garamond"/>
              </a:rPr>
              <a:t>n</a:t>
            </a:r>
            <a:r>
              <a:rPr lang="en-US" sz="2800" dirty="0">
                <a:latin typeface="Garamond"/>
                <a:cs typeface="Garamond"/>
              </a:rPr>
              <a:t>)</a:t>
            </a:r>
            <a:endParaRPr lang="en-US" sz="2800" i="1" dirty="0">
              <a:solidFill>
                <a:srgbClr val="FF9933"/>
              </a:solidFill>
              <a:latin typeface="Garamond"/>
              <a:cs typeface="Garamond"/>
            </a:endParaRPr>
          </a:p>
        </p:txBody>
      </p:sp>
      <p:cxnSp>
        <p:nvCxnSpPr>
          <p:cNvPr id="47" name="Straight Connector 46"/>
          <p:cNvCxnSpPr/>
          <p:nvPr/>
        </p:nvCxnSpPr>
        <p:spPr>
          <a:xfrm>
            <a:off x="711200" y="2571750"/>
            <a:ext cx="7366000" cy="0"/>
          </a:xfrm>
          <a:prstGeom prst="line">
            <a:avLst/>
          </a:prstGeom>
          <a:ln w="952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0" name="Group 49"/>
          <p:cNvGrpSpPr/>
          <p:nvPr/>
        </p:nvGrpSpPr>
        <p:grpSpPr>
          <a:xfrm>
            <a:off x="711200" y="2222500"/>
            <a:ext cx="5880100" cy="349250"/>
            <a:chOff x="711200" y="2082800"/>
            <a:chExt cx="2946400" cy="349250"/>
          </a:xfrm>
        </p:grpSpPr>
        <p:cxnSp>
          <p:nvCxnSpPr>
            <p:cNvPr id="53" name="Straight Connector 52"/>
            <p:cNvCxnSpPr/>
            <p:nvPr/>
          </p:nvCxnSpPr>
          <p:spPr>
            <a:xfrm>
              <a:off x="711200" y="2082800"/>
              <a:ext cx="0" cy="349250"/>
            </a:xfrm>
            <a:prstGeom prst="line">
              <a:avLst/>
            </a:prstGeom>
            <a:ln w="635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>
              <a:off x="1447800" y="2292350"/>
              <a:ext cx="0" cy="139700"/>
            </a:xfrm>
            <a:prstGeom prst="line">
              <a:avLst/>
            </a:prstGeom>
            <a:ln w="635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>
              <a:off x="2184400" y="2292350"/>
              <a:ext cx="0" cy="139700"/>
            </a:xfrm>
            <a:prstGeom prst="line">
              <a:avLst/>
            </a:prstGeom>
            <a:ln w="635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>
              <a:off x="2921000" y="2292350"/>
              <a:ext cx="0" cy="139700"/>
            </a:xfrm>
            <a:prstGeom prst="line">
              <a:avLst/>
            </a:prstGeom>
            <a:ln w="635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>
              <a:off x="3657600" y="2292350"/>
              <a:ext cx="0" cy="139700"/>
            </a:xfrm>
            <a:prstGeom prst="line">
              <a:avLst/>
            </a:prstGeom>
            <a:ln w="635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1079500" y="2292350"/>
              <a:ext cx="0" cy="139700"/>
            </a:xfrm>
            <a:prstGeom prst="line">
              <a:avLst/>
            </a:prstGeom>
            <a:ln w="635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>
              <a:off x="1816100" y="2292350"/>
              <a:ext cx="0" cy="139700"/>
            </a:xfrm>
            <a:prstGeom prst="line">
              <a:avLst/>
            </a:prstGeom>
            <a:ln w="635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>
              <a:off x="2552700" y="2292350"/>
              <a:ext cx="0" cy="139700"/>
            </a:xfrm>
            <a:prstGeom prst="line">
              <a:avLst/>
            </a:prstGeom>
            <a:ln w="635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>
              <a:off x="3289300" y="2292350"/>
              <a:ext cx="0" cy="139700"/>
            </a:xfrm>
            <a:prstGeom prst="line">
              <a:avLst/>
            </a:prstGeom>
            <a:ln w="635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4" name="Rectangle 63"/>
          <p:cNvSpPr/>
          <p:nvPr/>
        </p:nvSpPr>
        <p:spPr>
          <a:xfrm>
            <a:off x="4667250" y="2311400"/>
            <a:ext cx="3600450" cy="34925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TextBox 68"/>
          <p:cNvSpPr txBox="1"/>
          <p:nvPr/>
        </p:nvSpPr>
        <p:spPr>
          <a:xfrm>
            <a:off x="4294342" y="1847502"/>
            <a:ext cx="9576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rgbClr val="FF9933"/>
                </a:solidFill>
                <a:latin typeface="Garamond"/>
                <a:cs typeface="Garamond"/>
              </a:rPr>
              <a:t>X = x</a:t>
            </a:r>
            <a:endParaRPr lang="en-US" sz="2400" dirty="0">
              <a:solidFill>
                <a:srgbClr val="FF9933"/>
              </a:solidFill>
              <a:latin typeface="Garamond"/>
              <a:cs typeface="Garamond"/>
            </a:endParaRPr>
          </a:p>
        </p:txBody>
      </p:sp>
      <p:pic>
        <p:nvPicPr>
          <p:cNvPr id="112" name="Picture 111" descr="raemi_Drop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4700" y="2228850"/>
            <a:ext cx="133350" cy="266700"/>
          </a:xfrm>
          <a:prstGeom prst="rect">
            <a:avLst/>
          </a:prstGeom>
        </p:spPr>
      </p:pic>
      <p:grpSp>
        <p:nvGrpSpPr>
          <p:cNvPr id="70" name="Group 69"/>
          <p:cNvGrpSpPr/>
          <p:nvPr/>
        </p:nvGrpSpPr>
        <p:grpSpPr>
          <a:xfrm>
            <a:off x="4108092" y="2489200"/>
            <a:ext cx="595326" cy="747415"/>
            <a:chOff x="3860442" y="2393950"/>
            <a:chExt cx="595326" cy="747415"/>
          </a:xfrm>
        </p:grpSpPr>
        <p:sp>
          <p:nvSpPr>
            <p:cNvPr id="71" name="TextBox 70"/>
            <p:cNvSpPr txBox="1"/>
            <p:nvPr/>
          </p:nvSpPr>
          <p:spPr>
            <a:xfrm>
              <a:off x="3860442" y="2393950"/>
              <a:ext cx="5953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dirty="0">
                  <a:solidFill>
                    <a:srgbClr val="000000"/>
                  </a:solidFill>
                  <a:latin typeface="Garamond"/>
                  <a:cs typeface="Garamond"/>
                </a:rPr>
                <a:t>x</a:t>
              </a:r>
              <a:r>
                <a:rPr lang="en-US" sz="2400" dirty="0">
                  <a:solidFill>
                    <a:srgbClr val="000000"/>
                  </a:solidFill>
                  <a:latin typeface="Garamond"/>
                  <a:cs typeface="Garamond"/>
                </a:rPr>
                <a:t>-1</a:t>
              </a: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3943137" y="2679700"/>
              <a:ext cx="3324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i="1" dirty="0">
                  <a:solidFill>
                    <a:srgbClr val="000000"/>
                  </a:solidFill>
                  <a:latin typeface="Garamond"/>
                  <a:cs typeface="Garamond"/>
                </a:rPr>
                <a:t>n</a:t>
              </a:r>
              <a:endParaRPr lang="en-US" sz="2400" dirty="0">
                <a:solidFill>
                  <a:srgbClr val="000000"/>
                </a:solidFill>
                <a:latin typeface="Garamond"/>
                <a:cs typeface="Garamond"/>
              </a:endParaRPr>
            </a:p>
          </p:txBody>
        </p:sp>
        <p:cxnSp>
          <p:nvCxnSpPr>
            <p:cNvPr id="73" name="Straight Connector 72"/>
            <p:cNvCxnSpPr/>
            <p:nvPr/>
          </p:nvCxnSpPr>
          <p:spPr>
            <a:xfrm>
              <a:off x="3942219" y="2823865"/>
              <a:ext cx="382131" cy="0"/>
            </a:xfrm>
            <a:prstGeom prst="line">
              <a:avLst/>
            </a:prstGeom>
            <a:ln w="635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/>
          <p:cNvGrpSpPr/>
          <p:nvPr/>
        </p:nvGrpSpPr>
        <p:grpSpPr>
          <a:xfrm>
            <a:off x="4957563" y="2464742"/>
            <a:ext cx="373905" cy="747415"/>
            <a:chOff x="3943137" y="2393950"/>
            <a:chExt cx="373905" cy="747415"/>
          </a:xfrm>
        </p:grpSpPr>
        <p:sp>
          <p:nvSpPr>
            <p:cNvPr id="75" name="TextBox 74"/>
            <p:cNvSpPr txBox="1"/>
            <p:nvPr/>
          </p:nvSpPr>
          <p:spPr>
            <a:xfrm>
              <a:off x="3949342" y="2393950"/>
              <a:ext cx="36770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dirty="0">
                  <a:solidFill>
                    <a:srgbClr val="000000"/>
                  </a:solidFill>
                  <a:latin typeface="Garamond"/>
                  <a:cs typeface="Garamond"/>
                </a:rPr>
                <a:t>x</a:t>
              </a:r>
              <a:endParaRPr lang="en-US" sz="2400" dirty="0">
                <a:solidFill>
                  <a:srgbClr val="000000"/>
                </a:solidFill>
                <a:latin typeface="Garamond"/>
                <a:cs typeface="Garamond"/>
              </a:endParaRP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3943137" y="2679700"/>
              <a:ext cx="3324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i="1" dirty="0">
                  <a:solidFill>
                    <a:srgbClr val="000000"/>
                  </a:solidFill>
                  <a:latin typeface="Garamond"/>
                  <a:cs typeface="Garamond"/>
                </a:rPr>
                <a:t>n</a:t>
              </a:r>
              <a:endParaRPr lang="en-US" sz="2400" dirty="0">
                <a:solidFill>
                  <a:srgbClr val="000000"/>
                </a:solidFill>
                <a:latin typeface="Garamond"/>
                <a:cs typeface="Garamond"/>
              </a:endParaRPr>
            </a:p>
          </p:txBody>
        </p:sp>
        <p:cxnSp>
          <p:nvCxnSpPr>
            <p:cNvPr id="77" name="Straight Connector 76"/>
            <p:cNvCxnSpPr/>
            <p:nvPr/>
          </p:nvCxnSpPr>
          <p:spPr>
            <a:xfrm>
              <a:off x="4018419" y="2823865"/>
              <a:ext cx="199555" cy="0"/>
            </a:xfrm>
            <a:prstGeom prst="line">
              <a:avLst/>
            </a:prstGeom>
            <a:ln w="635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/>
          <p:cNvGrpSpPr/>
          <p:nvPr/>
        </p:nvGrpSpPr>
        <p:grpSpPr>
          <a:xfrm>
            <a:off x="711200" y="2628900"/>
            <a:ext cx="3937000" cy="461665"/>
            <a:chOff x="711200" y="2628900"/>
            <a:chExt cx="3937000" cy="461665"/>
          </a:xfrm>
        </p:grpSpPr>
        <p:grpSp>
          <p:nvGrpSpPr>
            <p:cNvPr id="4" name="Group 3"/>
            <p:cNvGrpSpPr/>
            <p:nvPr/>
          </p:nvGrpSpPr>
          <p:grpSpPr>
            <a:xfrm>
              <a:off x="711200" y="2747665"/>
              <a:ext cx="3937000" cy="262235"/>
              <a:chOff x="711200" y="2607965"/>
              <a:chExt cx="3937000" cy="262235"/>
            </a:xfrm>
          </p:grpSpPr>
          <p:cxnSp>
            <p:nvCxnSpPr>
              <p:cNvPr id="67" name="Straight Arrow Connector 66"/>
              <p:cNvCxnSpPr/>
              <p:nvPr/>
            </p:nvCxnSpPr>
            <p:spPr>
              <a:xfrm>
                <a:off x="711200" y="2749550"/>
                <a:ext cx="3937000" cy="0"/>
              </a:xfrm>
              <a:prstGeom prst="straightConnector1">
                <a:avLst/>
              </a:prstGeom>
              <a:ln>
                <a:headEnd type="arrow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/>
              <p:nvPr/>
            </p:nvCxnSpPr>
            <p:spPr>
              <a:xfrm>
                <a:off x="711200" y="2609850"/>
                <a:ext cx="0" cy="260350"/>
              </a:xfrm>
              <a:prstGeom prst="line">
                <a:avLst/>
              </a:prstGeom>
              <a:ln w="6350" cmpd="sng"/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/>
              <p:nvPr/>
            </p:nvCxnSpPr>
            <p:spPr>
              <a:xfrm>
                <a:off x="4648200" y="2607965"/>
                <a:ext cx="0" cy="260350"/>
              </a:xfrm>
              <a:prstGeom prst="line">
                <a:avLst/>
              </a:prstGeom>
              <a:ln w="6350" cmpd="sng"/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8" name="TextBox 67"/>
            <p:cNvSpPr txBox="1"/>
            <p:nvPr/>
          </p:nvSpPr>
          <p:spPr>
            <a:xfrm>
              <a:off x="2625950" y="2628900"/>
              <a:ext cx="437699" cy="461665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i="1" dirty="0">
                  <a:solidFill>
                    <a:srgbClr val="FF9933"/>
                  </a:solidFill>
                  <a:latin typeface="Garamond"/>
                  <a:cs typeface="Garamond"/>
                </a:rPr>
                <a:t>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89088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46" grpId="0"/>
      <p:bldP spid="48" grpId="0"/>
      <p:bldP spid="51" grpId="0"/>
      <p:bldP spid="52" grpId="0"/>
      <p:bldP spid="54" grpId="0"/>
      <p:bldP spid="56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Raindrops again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457200" y="1255383"/>
            <a:ext cx="822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latin typeface="Garamond"/>
                <a:cs typeface="Garamond"/>
              </a:rPr>
              <a:t>T = </a:t>
            </a:r>
            <a:r>
              <a:rPr lang="en-US" sz="2800" dirty="0">
                <a:solidFill>
                  <a:schemeClr val="accent1"/>
                </a:solidFill>
                <a:latin typeface="Franklin Gothic Medium"/>
                <a:cs typeface="Franklin Gothic Medium"/>
              </a:rPr>
              <a:t>time</a:t>
            </a:r>
            <a:r>
              <a:rPr lang="en-US" sz="2800" dirty="0">
                <a:latin typeface="Franklin Gothic Medium"/>
                <a:cs typeface="Franklin Gothic Medium"/>
              </a:rPr>
              <a:t> (in seconds) of first drop (</a:t>
            </a:r>
            <a:r>
              <a:rPr lang="en-US" sz="2800" dirty="0">
                <a:solidFill>
                  <a:srgbClr val="FF0000"/>
                </a:solidFill>
                <a:latin typeface="Franklin Gothic Medium"/>
                <a:cs typeface="Franklin Gothic Medium"/>
              </a:rPr>
              <a:t>continuous var</a:t>
            </a:r>
            <a:r>
              <a:rPr lang="en-US" sz="2800" dirty="0">
                <a:latin typeface="Franklin Gothic Medium"/>
                <a:cs typeface="Franklin Gothic Medium"/>
              </a:rPr>
              <a:t>)</a:t>
            </a:r>
            <a:endParaRPr lang="en-US" sz="2800" i="1" dirty="0">
              <a:latin typeface="Garamond"/>
              <a:cs typeface="Garamond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1168354" y="2116098"/>
            <a:ext cx="67437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800" i="1" dirty="0">
                <a:latin typeface="Garamond"/>
                <a:cs typeface="Garamond"/>
              </a:rPr>
              <a:t>P</a:t>
            </a:r>
            <a:r>
              <a:rPr lang="en-US" sz="2800" dirty="0">
                <a:latin typeface="Garamond"/>
                <a:cs typeface="Garamond"/>
              </a:rPr>
              <a:t>((</a:t>
            </a:r>
            <a:r>
              <a:rPr lang="en-US" sz="2800" i="1" dirty="0">
                <a:latin typeface="Garamond"/>
                <a:cs typeface="Garamond"/>
              </a:rPr>
              <a:t>x</a:t>
            </a:r>
            <a:r>
              <a:rPr lang="en-US" sz="2800" dirty="0">
                <a:latin typeface="Garamond"/>
                <a:cs typeface="Garamond"/>
              </a:rPr>
              <a:t> </a:t>
            </a:r>
            <a:r>
              <a:rPr lang="en-US" sz="2800" dirty="0">
                <a:solidFill>
                  <a:prstClr val="black"/>
                </a:solidFill>
                <a:latin typeface="Garamond"/>
                <a:cs typeface="Garamond"/>
              </a:rPr>
              <a:t>–</a:t>
            </a:r>
            <a:r>
              <a:rPr lang="en-US" sz="2800" dirty="0">
                <a:latin typeface="Garamond"/>
                <a:cs typeface="Garamond"/>
              </a:rPr>
              <a:t> 1)/</a:t>
            </a:r>
            <a:r>
              <a:rPr lang="en-US" sz="2800" i="1" dirty="0">
                <a:latin typeface="Garamond"/>
                <a:cs typeface="Garamond"/>
              </a:rPr>
              <a:t>n </a:t>
            </a:r>
            <a:r>
              <a:rPr lang="en-US" sz="2800" dirty="0">
                <a:latin typeface="Garamond"/>
                <a:cs typeface="Garamond"/>
              </a:rPr>
              <a:t>≤ </a:t>
            </a:r>
            <a:r>
              <a:rPr lang="en-US" sz="2800" i="1" dirty="0">
                <a:latin typeface="Garamond"/>
                <a:cs typeface="Garamond"/>
              </a:rPr>
              <a:t>T &lt; x</a:t>
            </a:r>
            <a:r>
              <a:rPr lang="en-US" sz="2800" dirty="0">
                <a:latin typeface="Garamond"/>
                <a:cs typeface="Garamond"/>
              </a:rPr>
              <a:t>/</a:t>
            </a:r>
            <a:r>
              <a:rPr lang="en-US" sz="2800" i="1" dirty="0">
                <a:latin typeface="Garamond"/>
                <a:cs typeface="Garamond"/>
              </a:rPr>
              <a:t>n</a:t>
            </a:r>
            <a:r>
              <a:rPr lang="en-US" sz="2800" dirty="0">
                <a:latin typeface="Garamond"/>
                <a:cs typeface="Garamond"/>
              </a:rPr>
              <a:t>) </a:t>
            </a:r>
            <a:r>
              <a:rPr lang="en-US" sz="2800" dirty="0">
                <a:solidFill>
                  <a:prstClr val="black"/>
                </a:solidFill>
                <a:latin typeface="Garamond"/>
                <a:cs typeface="Garamond"/>
              </a:rPr>
              <a:t>= (1 – </a:t>
            </a:r>
            <a:r>
              <a:rPr lang="en-US" sz="2800" i="1" dirty="0">
                <a:latin typeface="Symbol" charset="2"/>
                <a:cs typeface="Symbol" charset="2"/>
              </a:rPr>
              <a:t>l</a:t>
            </a:r>
            <a:r>
              <a:rPr lang="en-US" sz="2800" dirty="0">
                <a:latin typeface="Garamond"/>
                <a:cs typeface="Garamond"/>
              </a:rPr>
              <a:t>/</a:t>
            </a:r>
            <a:r>
              <a:rPr lang="en-US" sz="2800" i="1" dirty="0">
                <a:latin typeface="Garamond"/>
                <a:cs typeface="Garamond"/>
              </a:rPr>
              <a:t>n</a:t>
            </a:r>
            <a:r>
              <a:rPr lang="en-US" sz="2800" dirty="0">
                <a:solidFill>
                  <a:prstClr val="black"/>
                </a:solidFill>
                <a:latin typeface="Garamond"/>
                <a:cs typeface="Garamond"/>
              </a:rPr>
              <a:t>)</a:t>
            </a:r>
            <a:r>
              <a:rPr lang="en-US" sz="2800" i="1" baseline="30000" dirty="0">
                <a:solidFill>
                  <a:prstClr val="black"/>
                </a:solidFill>
                <a:latin typeface="Garamond"/>
                <a:cs typeface="Garamond"/>
              </a:rPr>
              <a:t>x</a:t>
            </a:r>
            <a:r>
              <a:rPr lang="en-US" sz="2800" baseline="30000" dirty="0">
                <a:solidFill>
                  <a:prstClr val="black"/>
                </a:solidFill>
                <a:latin typeface="Garamond"/>
                <a:cs typeface="Garamond"/>
              </a:rPr>
              <a:t>-1</a:t>
            </a:r>
            <a:r>
              <a:rPr lang="en-US" sz="2800" dirty="0">
                <a:solidFill>
                  <a:prstClr val="black"/>
                </a:solidFill>
                <a:latin typeface="Garamond"/>
                <a:cs typeface="Garamond"/>
              </a:rPr>
              <a:t>(</a:t>
            </a:r>
            <a:r>
              <a:rPr lang="en-US" sz="2800" i="1" dirty="0">
                <a:latin typeface="Symbol" charset="2"/>
                <a:cs typeface="Symbol" charset="2"/>
              </a:rPr>
              <a:t>l</a:t>
            </a:r>
            <a:r>
              <a:rPr lang="en-US" sz="2800" dirty="0">
                <a:latin typeface="Garamond"/>
                <a:cs typeface="Garamond"/>
              </a:rPr>
              <a:t>/</a:t>
            </a:r>
            <a:r>
              <a:rPr lang="en-US" sz="2800" i="1" dirty="0">
                <a:latin typeface="Garamond"/>
                <a:cs typeface="Garamond"/>
              </a:rPr>
              <a:t>n</a:t>
            </a:r>
            <a:r>
              <a:rPr lang="en-US" sz="2800" dirty="0">
                <a:latin typeface="Garamond"/>
                <a:cs typeface="Garamond"/>
              </a:rPr>
              <a:t>)</a:t>
            </a:r>
            <a:endParaRPr lang="en-US" sz="2800" i="1" dirty="0">
              <a:solidFill>
                <a:srgbClr val="FF9933"/>
              </a:solidFill>
              <a:latin typeface="Garamond"/>
              <a:cs typeface="Garamond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457200" y="2931783"/>
            <a:ext cx="822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ranklin Gothic Medium"/>
                <a:cs typeface="Franklin Gothic Medium"/>
              </a:rPr>
              <a:t>If we set </a:t>
            </a:r>
            <a:r>
              <a:rPr lang="en-US" sz="2800" i="1" dirty="0">
                <a:latin typeface="Garamond"/>
                <a:cs typeface="Garamond"/>
              </a:rPr>
              <a:t>t</a:t>
            </a:r>
            <a:r>
              <a:rPr lang="en-US" sz="2800" dirty="0">
                <a:latin typeface="Garamond"/>
                <a:cs typeface="Garamond"/>
              </a:rPr>
              <a:t> = (</a:t>
            </a:r>
            <a:r>
              <a:rPr lang="en-US" sz="2800" i="1" dirty="0">
                <a:latin typeface="Garamond"/>
                <a:cs typeface="Garamond"/>
              </a:rPr>
              <a:t>x </a:t>
            </a:r>
            <a:r>
              <a:rPr lang="en-US" sz="2800" dirty="0">
                <a:solidFill>
                  <a:prstClr val="black"/>
                </a:solidFill>
                <a:latin typeface="Garamond"/>
                <a:cs typeface="Garamond"/>
              </a:rPr>
              <a:t>–</a:t>
            </a:r>
            <a:r>
              <a:rPr lang="en-US" sz="2800" dirty="0">
                <a:latin typeface="Garamond"/>
                <a:cs typeface="Garamond"/>
              </a:rPr>
              <a:t> 1)/</a:t>
            </a:r>
            <a:r>
              <a:rPr lang="en-US" sz="2800" i="1" dirty="0">
                <a:latin typeface="Garamond"/>
                <a:cs typeface="Garamond"/>
              </a:rPr>
              <a:t>n</a:t>
            </a:r>
            <a:r>
              <a:rPr lang="en-US" sz="2800" dirty="0">
                <a:latin typeface="Franklin Gothic Medium"/>
                <a:cs typeface="Franklin Gothic Medium"/>
              </a:rPr>
              <a:t> and </a:t>
            </a:r>
            <a:r>
              <a:rPr lang="en-US" sz="2800" i="1" dirty="0">
                <a:latin typeface="Symbol" charset="2"/>
                <a:cs typeface="Symbol" charset="2"/>
              </a:rPr>
              <a:t>d</a:t>
            </a:r>
            <a:r>
              <a:rPr lang="en-US" sz="2800" dirty="0">
                <a:latin typeface="Garamond"/>
                <a:cs typeface="Garamond"/>
              </a:rPr>
              <a:t> = 1/</a:t>
            </a:r>
            <a:r>
              <a:rPr lang="en-US" sz="2800" i="1" dirty="0">
                <a:latin typeface="Garamond"/>
                <a:cs typeface="Garamond"/>
              </a:rPr>
              <a:t>n</a:t>
            </a:r>
            <a:r>
              <a:rPr lang="en-US" sz="2800" dirty="0">
                <a:latin typeface="Franklin Gothic Medium"/>
                <a:cs typeface="Franklin Gothic Medium"/>
              </a:rPr>
              <a:t> we get</a:t>
            </a:r>
            <a:endParaRPr lang="en-US" sz="2800" i="1" dirty="0">
              <a:latin typeface="Garamond"/>
              <a:cs typeface="Garamond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504368" y="3628946"/>
            <a:ext cx="67437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800" i="1" dirty="0">
                <a:latin typeface="Garamond"/>
                <a:cs typeface="Garamond"/>
              </a:rPr>
              <a:t>P</a:t>
            </a:r>
            <a:r>
              <a:rPr lang="en-US" sz="2800" dirty="0">
                <a:latin typeface="Garamond"/>
                <a:cs typeface="Garamond"/>
              </a:rPr>
              <a:t>(</a:t>
            </a:r>
            <a:r>
              <a:rPr lang="en-US" sz="2800" i="1" dirty="0">
                <a:latin typeface="Garamond"/>
                <a:cs typeface="Garamond"/>
              </a:rPr>
              <a:t>t </a:t>
            </a:r>
            <a:r>
              <a:rPr lang="en-US" sz="2800" dirty="0">
                <a:latin typeface="Garamond"/>
                <a:cs typeface="Garamond"/>
              </a:rPr>
              <a:t>≤ </a:t>
            </a:r>
            <a:r>
              <a:rPr lang="en-US" sz="2800" i="1" dirty="0">
                <a:latin typeface="Garamond"/>
                <a:cs typeface="Garamond"/>
              </a:rPr>
              <a:t>T &lt; t</a:t>
            </a:r>
            <a:r>
              <a:rPr lang="en-US" sz="2800" dirty="0">
                <a:latin typeface="Garamond"/>
                <a:cs typeface="Garamond"/>
              </a:rPr>
              <a:t> + </a:t>
            </a:r>
            <a:r>
              <a:rPr lang="en-US" sz="2800" i="1" dirty="0">
                <a:latin typeface="Symbol" charset="2"/>
                <a:cs typeface="Symbol" charset="2"/>
              </a:rPr>
              <a:t>d </a:t>
            </a:r>
            <a:r>
              <a:rPr lang="en-US" sz="2800" dirty="0">
                <a:latin typeface="Garamond"/>
                <a:cs typeface="Garamond"/>
              </a:rPr>
              <a:t>) </a:t>
            </a:r>
            <a:r>
              <a:rPr lang="en-US" sz="2800" dirty="0">
                <a:solidFill>
                  <a:prstClr val="black"/>
                </a:solidFill>
                <a:latin typeface="Garamond"/>
                <a:cs typeface="Garamond"/>
              </a:rPr>
              <a:t>= </a:t>
            </a:r>
            <a:r>
              <a:rPr lang="en-US" sz="2800" dirty="0">
                <a:solidFill>
                  <a:srgbClr val="FF0000"/>
                </a:solidFill>
                <a:latin typeface="Garamond"/>
                <a:cs typeface="Garamond"/>
              </a:rPr>
              <a:t>(1 – </a:t>
            </a:r>
            <a:r>
              <a:rPr lang="en-US" sz="2800" i="1" dirty="0">
                <a:solidFill>
                  <a:srgbClr val="FF0000"/>
                </a:solidFill>
                <a:latin typeface="Symbol" charset="2"/>
                <a:cs typeface="Symbol" charset="2"/>
              </a:rPr>
              <a:t>d l</a:t>
            </a:r>
            <a:r>
              <a:rPr lang="en-US" sz="2800" dirty="0">
                <a:solidFill>
                  <a:srgbClr val="FF0000"/>
                </a:solidFill>
                <a:latin typeface="Garamond"/>
                <a:cs typeface="Garamond"/>
              </a:rPr>
              <a:t>)</a:t>
            </a:r>
            <a:r>
              <a:rPr lang="en-US" sz="2800" i="1" baseline="30000" dirty="0">
                <a:solidFill>
                  <a:prstClr val="black"/>
                </a:solidFill>
                <a:latin typeface="Garamond"/>
                <a:cs typeface="Garamond"/>
              </a:rPr>
              <a:t>t</a:t>
            </a:r>
            <a:r>
              <a:rPr lang="en-US" sz="2800" baseline="30000" dirty="0">
                <a:solidFill>
                  <a:prstClr val="black"/>
                </a:solidFill>
                <a:latin typeface="Garamond"/>
                <a:cs typeface="Garamond"/>
              </a:rPr>
              <a:t>/</a:t>
            </a:r>
            <a:r>
              <a:rPr lang="en-US" sz="2800" i="1" baseline="30000" dirty="0">
                <a:latin typeface="Symbol" charset="2"/>
                <a:cs typeface="Symbol" charset="2"/>
              </a:rPr>
              <a:t>d</a:t>
            </a:r>
            <a:r>
              <a:rPr lang="en-US" sz="2800" dirty="0">
                <a:solidFill>
                  <a:prstClr val="black"/>
                </a:solidFill>
                <a:latin typeface="Garamond"/>
                <a:cs typeface="Garamond"/>
              </a:rPr>
              <a:t>(</a:t>
            </a:r>
            <a:r>
              <a:rPr lang="en-US" sz="2800" i="1" dirty="0">
                <a:latin typeface="Symbol" charset="2"/>
                <a:cs typeface="Symbol" charset="2"/>
              </a:rPr>
              <a:t>dl</a:t>
            </a:r>
            <a:r>
              <a:rPr lang="en-US" sz="2800" dirty="0">
                <a:latin typeface="Garamond"/>
                <a:cs typeface="Garamond"/>
              </a:rPr>
              <a:t>)</a:t>
            </a:r>
            <a:endParaRPr lang="en-US" sz="2800" i="1" dirty="0">
              <a:solidFill>
                <a:srgbClr val="FF9933"/>
              </a:solidFill>
              <a:latin typeface="Garamond"/>
              <a:cs typeface="Garamond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504607" y="4750096"/>
            <a:ext cx="4139234" cy="1046440"/>
            <a:chOff x="1209457" y="5118396"/>
            <a:chExt cx="4139234" cy="1046440"/>
          </a:xfrm>
        </p:grpSpPr>
        <p:sp>
          <p:nvSpPr>
            <p:cNvPr id="53" name="TextBox 52"/>
            <p:cNvSpPr txBox="1"/>
            <p:nvPr/>
          </p:nvSpPr>
          <p:spPr>
            <a:xfrm>
              <a:off x="1209457" y="5385612"/>
              <a:ext cx="955535" cy="523220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i="1" dirty="0">
                  <a:latin typeface="Garamond"/>
                  <a:cs typeface="Garamond"/>
                </a:rPr>
                <a:t>f</a:t>
              </a:r>
              <a:r>
                <a:rPr lang="en-US" sz="2800" dirty="0">
                  <a:latin typeface="Garamond"/>
                  <a:cs typeface="Garamond"/>
                </a:rPr>
                <a:t>(</a:t>
              </a:r>
              <a:r>
                <a:rPr lang="en-US" sz="2800" i="1" dirty="0">
                  <a:latin typeface="Garamond"/>
                  <a:cs typeface="Garamond"/>
                </a:rPr>
                <a:t>t</a:t>
              </a:r>
              <a:r>
                <a:rPr lang="en-US" sz="2800" dirty="0">
                  <a:latin typeface="Garamond"/>
                  <a:cs typeface="Garamond"/>
                </a:rPr>
                <a:t>) =</a:t>
              </a: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3725631" y="5641616"/>
              <a:ext cx="415498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en-US" sz="2800" i="1" dirty="0">
                  <a:solidFill>
                    <a:prstClr val="black"/>
                  </a:solidFill>
                  <a:latin typeface="Symbol" charset="2"/>
                  <a:cs typeface="Symbol" charset="2"/>
                </a:rPr>
                <a:t>d</a:t>
              </a:r>
              <a:endParaRPr lang="en-US" sz="2800" dirty="0">
                <a:solidFill>
                  <a:prstClr val="black"/>
                </a:solidFill>
                <a:latin typeface="Garamond"/>
                <a:cs typeface="Garamond"/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2237111" y="5380006"/>
              <a:ext cx="633507" cy="523220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dirty="0" err="1">
                  <a:latin typeface="Garamond"/>
                  <a:cs typeface="Garamond"/>
                </a:rPr>
                <a:t>lim</a:t>
              </a:r>
              <a:endParaRPr lang="en-US" sz="2800" dirty="0">
                <a:latin typeface="Garamond"/>
                <a:cs typeface="Garamond"/>
              </a:endParaRPr>
            </a:p>
          </p:txBody>
        </p:sp>
        <p:cxnSp>
          <p:nvCxnSpPr>
            <p:cNvPr id="59" name="Straight Connector 58"/>
            <p:cNvCxnSpPr/>
            <p:nvPr/>
          </p:nvCxnSpPr>
          <p:spPr>
            <a:xfrm>
              <a:off x="2915068" y="5667760"/>
              <a:ext cx="2215732" cy="0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Rectangle 59"/>
            <p:cNvSpPr/>
            <p:nvPr/>
          </p:nvSpPr>
          <p:spPr>
            <a:xfrm>
              <a:off x="2184552" y="5721486"/>
              <a:ext cx="706043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en-US" sz="1600" i="1" dirty="0">
                  <a:solidFill>
                    <a:prstClr val="black"/>
                  </a:solidFill>
                  <a:latin typeface="Symbol" charset="2"/>
                  <a:cs typeface="Symbol" charset="2"/>
                </a:rPr>
                <a:t>d </a:t>
              </a:r>
              <a:r>
                <a:rPr lang="en-US" sz="1600" dirty="0">
                  <a:latin typeface="Garamond"/>
                  <a:cs typeface="Garamond"/>
                </a:rPr>
                <a:t>→ 0</a:t>
              </a:r>
              <a:endParaRPr lang="en-US" sz="1600" dirty="0">
                <a:solidFill>
                  <a:prstClr val="black"/>
                </a:solidFill>
                <a:latin typeface="Garamond"/>
                <a:cs typeface="Garamond"/>
              </a:endParaRPr>
            </a:p>
          </p:txBody>
        </p:sp>
        <p:sp>
          <p:nvSpPr>
            <p:cNvPr id="3" name="Rectangle 2"/>
            <p:cNvSpPr/>
            <p:nvPr/>
          </p:nvSpPr>
          <p:spPr>
            <a:xfrm>
              <a:off x="2852495" y="5118396"/>
              <a:ext cx="2496196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i="1" dirty="0">
                  <a:solidFill>
                    <a:srgbClr val="FF0000"/>
                  </a:solidFill>
                  <a:latin typeface="Garamond"/>
                  <a:cs typeface="Garamond"/>
                </a:rPr>
                <a:t>P</a:t>
              </a:r>
              <a:r>
                <a:rPr lang="en-US" sz="2800" dirty="0">
                  <a:solidFill>
                    <a:srgbClr val="FF0000"/>
                  </a:solidFill>
                  <a:latin typeface="Garamond"/>
                  <a:cs typeface="Garamond"/>
                </a:rPr>
                <a:t>(</a:t>
              </a:r>
              <a:r>
                <a:rPr lang="en-US" sz="2800" i="1" dirty="0">
                  <a:solidFill>
                    <a:srgbClr val="FF0000"/>
                  </a:solidFill>
                  <a:latin typeface="Garamond"/>
                  <a:cs typeface="Garamond"/>
                </a:rPr>
                <a:t>t </a:t>
              </a:r>
              <a:r>
                <a:rPr lang="en-US" sz="2800" dirty="0">
                  <a:solidFill>
                    <a:srgbClr val="FF0000"/>
                  </a:solidFill>
                  <a:latin typeface="Garamond"/>
                  <a:cs typeface="Garamond"/>
                </a:rPr>
                <a:t>≤ </a:t>
              </a:r>
              <a:r>
                <a:rPr lang="en-US" sz="2800" i="1" dirty="0">
                  <a:solidFill>
                    <a:srgbClr val="FF0000"/>
                  </a:solidFill>
                  <a:latin typeface="Garamond"/>
                  <a:cs typeface="Garamond"/>
                </a:rPr>
                <a:t>T &lt; t</a:t>
              </a:r>
              <a:r>
                <a:rPr lang="en-US" sz="2800" dirty="0">
                  <a:solidFill>
                    <a:srgbClr val="FF0000"/>
                  </a:solidFill>
                  <a:latin typeface="Garamond"/>
                  <a:cs typeface="Garamond"/>
                </a:rPr>
                <a:t> + </a:t>
              </a:r>
              <a:r>
                <a:rPr lang="en-US" sz="2800" i="1" dirty="0">
                  <a:solidFill>
                    <a:srgbClr val="FF0000"/>
                  </a:solidFill>
                  <a:latin typeface="Symbol" charset="2"/>
                  <a:cs typeface="Symbol" charset="2"/>
                </a:rPr>
                <a:t>d</a:t>
              </a:r>
              <a:r>
                <a:rPr lang="en-US" sz="2800" dirty="0">
                  <a:solidFill>
                    <a:srgbClr val="FF0000"/>
                  </a:solidFill>
                  <a:latin typeface="Garamond"/>
                  <a:cs typeface="Garamond"/>
                </a:rPr>
                <a:t>) 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61" name="TextBox 60"/>
          <p:cNvSpPr txBox="1"/>
          <p:nvPr/>
        </p:nvSpPr>
        <p:spPr>
          <a:xfrm>
            <a:off x="4569770" y="5011706"/>
            <a:ext cx="1249060" cy="523220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latin typeface="Garamond"/>
                <a:cs typeface="Garamond"/>
              </a:rPr>
              <a:t>= </a:t>
            </a:r>
            <a:r>
              <a:rPr lang="en-US" sz="2800" i="1" dirty="0">
                <a:latin typeface="Symbol" charset="2"/>
                <a:cs typeface="Symbol" charset="2"/>
              </a:rPr>
              <a:t>l</a:t>
            </a:r>
            <a:r>
              <a:rPr lang="en-US" sz="2800" dirty="0">
                <a:latin typeface="Garamond"/>
                <a:cs typeface="Garamond"/>
              </a:rPr>
              <a:t> e</a:t>
            </a:r>
            <a:r>
              <a:rPr lang="en-US" sz="2800" baseline="30000" dirty="0">
                <a:latin typeface="Garamond"/>
                <a:cs typeface="Garamond"/>
              </a:rPr>
              <a:t>-</a:t>
            </a:r>
            <a:r>
              <a:rPr lang="en-US" sz="2800" i="1" baseline="30000" dirty="0" err="1">
                <a:latin typeface="Symbol" charset="2"/>
                <a:cs typeface="Symbol" charset="2"/>
              </a:rPr>
              <a:t>l</a:t>
            </a:r>
            <a:r>
              <a:rPr lang="en-US" sz="2800" i="1" baseline="30000" dirty="0" err="1">
                <a:latin typeface="Garamond"/>
                <a:cs typeface="Garamond"/>
              </a:rPr>
              <a:t>t</a:t>
            </a:r>
            <a:endParaRPr lang="en-US" sz="2800" baseline="30000" dirty="0">
              <a:latin typeface="Garamond"/>
              <a:cs typeface="Garamond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5311133" y="3641646"/>
            <a:ext cx="30178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800" dirty="0">
                <a:solidFill>
                  <a:prstClr val="black"/>
                </a:solidFill>
                <a:latin typeface="Garamond"/>
                <a:cs typeface="Garamond"/>
              </a:rPr>
              <a:t>= </a:t>
            </a:r>
            <a:r>
              <a:rPr lang="en-US" sz="2800" i="1" dirty="0">
                <a:latin typeface="Symbol" charset="2"/>
                <a:cs typeface="Symbol" charset="2"/>
              </a:rPr>
              <a:t>dl </a:t>
            </a:r>
            <a:r>
              <a:rPr lang="en-US" sz="2800" i="1" dirty="0">
                <a:solidFill>
                  <a:srgbClr val="FF0000"/>
                </a:solidFill>
                <a:latin typeface="Garamond"/>
                <a:cs typeface="Garamond"/>
              </a:rPr>
              <a:t>e</a:t>
            </a:r>
            <a:r>
              <a:rPr lang="en-US" sz="2800" baseline="30000" dirty="0">
                <a:solidFill>
                  <a:srgbClr val="FF0000"/>
                </a:solidFill>
                <a:latin typeface="Garamond"/>
                <a:cs typeface="Garamond"/>
              </a:rPr>
              <a:t>– (</a:t>
            </a:r>
            <a:r>
              <a:rPr lang="en-US" sz="2800" i="1" baseline="30000" dirty="0">
                <a:solidFill>
                  <a:srgbClr val="FF0000"/>
                </a:solidFill>
                <a:latin typeface="Symbol" charset="2"/>
                <a:cs typeface="Symbol" charset="2"/>
              </a:rPr>
              <a:t>d l</a:t>
            </a:r>
            <a:r>
              <a:rPr lang="en-US" sz="2800" baseline="30000" dirty="0">
                <a:solidFill>
                  <a:srgbClr val="FF0000"/>
                </a:solidFill>
                <a:latin typeface="Garamond"/>
                <a:cs typeface="Garamond"/>
              </a:rPr>
              <a:t> + o(</a:t>
            </a:r>
            <a:r>
              <a:rPr lang="en-US" sz="2800" i="1" baseline="30000" dirty="0">
                <a:solidFill>
                  <a:srgbClr val="FF0000"/>
                </a:solidFill>
                <a:latin typeface="Symbol" charset="2"/>
                <a:cs typeface="Symbol" charset="2"/>
              </a:rPr>
              <a:t>d l</a:t>
            </a:r>
            <a:r>
              <a:rPr lang="en-US" sz="2800" baseline="30000" dirty="0">
                <a:solidFill>
                  <a:srgbClr val="FF0000"/>
                </a:solidFill>
                <a:latin typeface="Garamond"/>
                <a:cs typeface="Garamond"/>
              </a:rPr>
              <a:t>))</a:t>
            </a:r>
            <a:r>
              <a:rPr lang="en-US" sz="2800" baseline="30000" dirty="0">
                <a:solidFill>
                  <a:prstClr val="black"/>
                </a:solidFill>
                <a:latin typeface="Garamond"/>
                <a:cs typeface="Garamond"/>
              </a:rPr>
              <a:t> </a:t>
            </a:r>
            <a:r>
              <a:rPr lang="en-US" sz="2800" i="1" baseline="30000" dirty="0">
                <a:solidFill>
                  <a:prstClr val="black"/>
                </a:solidFill>
                <a:latin typeface="Garamond"/>
                <a:cs typeface="Garamond"/>
              </a:rPr>
              <a:t>t</a:t>
            </a:r>
            <a:r>
              <a:rPr lang="en-US" sz="2800" baseline="30000" dirty="0">
                <a:solidFill>
                  <a:prstClr val="black"/>
                </a:solidFill>
                <a:latin typeface="Garamond"/>
                <a:cs typeface="Garamond"/>
              </a:rPr>
              <a:t>/</a:t>
            </a:r>
            <a:r>
              <a:rPr lang="en-US" sz="2800" i="1" baseline="30000" dirty="0">
                <a:latin typeface="Symbol" charset="2"/>
                <a:cs typeface="Symbol" charset="2"/>
              </a:rPr>
              <a:t>d</a:t>
            </a:r>
            <a:endParaRPr lang="en-US" sz="2800" i="1" dirty="0">
              <a:solidFill>
                <a:srgbClr val="FF9933"/>
              </a:solidFill>
              <a:latin typeface="Garamond"/>
              <a:cs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3877627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50" grpId="0"/>
      <p:bldP spid="61" grpId="0" animBg="1"/>
      <p:bldP spid="75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Raindrops again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A4C1F2F-B7AD-4275-B5DF-AE3EEA077D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492" y="1796246"/>
            <a:ext cx="8705850" cy="3895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70775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647F5D-050D-4D9F-BD23-76E7BD0DD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/>
              <a:t>Poisson process</a:t>
            </a:r>
            <a:endParaRPr lang="zh-CN" altLang="en-US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826E7B08-F374-4F80-85D3-3EC2B957E499}"/>
                  </a:ext>
                </a:extLst>
              </p:cNvPr>
              <p:cNvSpPr txBox="1"/>
              <p:nvPr/>
            </p:nvSpPr>
            <p:spPr>
              <a:xfrm>
                <a:off x="457199" y="946204"/>
                <a:ext cx="8321041" cy="526297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2400" b="1" dirty="0"/>
                  <a:t>Definition  </a:t>
                </a:r>
                <a:r>
                  <a:rPr lang="en-US" altLang="zh-CN" sz="2400" dirty="0"/>
                  <a:t>(Poisson process)</a:t>
                </a:r>
                <a:r>
                  <a:rPr lang="en-US" altLang="zh-CN" sz="2400" b="1" dirty="0"/>
                  <a:t>. </a:t>
                </a:r>
                <a:r>
                  <a:rPr lang="en-US" altLang="zh-CN" sz="2400" dirty="0"/>
                  <a:t>A process of arrivals in continuous time is called a </a:t>
                </a:r>
                <a:r>
                  <a:rPr lang="en-US" altLang="zh-CN" sz="2400" i="1" dirty="0"/>
                  <a:t>Poisson process </a:t>
                </a:r>
                <a:r>
                  <a:rPr lang="en-US" altLang="zh-CN" sz="2400" dirty="0"/>
                  <a:t>with rate </a:t>
                </a:r>
                <a14:m>
                  <m:oMath xmlns:m="http://schemas.openxmlformats.org/officeDocument/2006/math">
                    <m:r>
                      <a:rPr lang="zh-CN" altLang="en-US" sz="2400" i="1" dirty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2400" dirty="0"/>
                  <a:t>if the following two conditions hold.</a:t>
                </a:r>
              </a:p>
              <a:p>
                <a:pPr marL="781200" indent="-457200">
                  <a:buFont typeface="+mj-lt"/>
                  <a:buAutoNum type="arabicPeriod"/>
                </a:pPr>
                <a:r>
                  <a:rPr lang="en-US" altLang="zh-CN" sz="2400" dirty="0"/>
                  <a:t>The number of arrivals that occur in an interval of length </a:t>
                </a:r>
                <a:r>
                  <a:rPr lang="en-US" altLang="zh-CN" sz="2400" i="1" dirty="0"/>
                  <a:t>t </a:t>
                </a:r>
                <a:r>
                  <a:rPr lang="en-US" altLang="zh-CN" sz="2400" dirty="0"/>
                  <a:t>is a </a:t>
                </a:r>
                <a:r>
                  <a:rPr lang="en-US" altLang="zh-CN" sz="2400" dirty="0" err="1"/>
                  <a:t>Pois</a:t>
                </a:r>
                <a:r>
                  <a:rPr lang="en-US" altLang="zh-CN" sz="2400" dirty="0"/>
                  <a:t>(</a:t>
                </a:r>
                <a14:m>
                  <m:oMath xmlns:m="http://schemas.openxmlformats.org/officeDocument/2006/math">
                    <m:r>
                      <a:rPr lang="zh-CN" altLang="en-US" sz="2400" i="1" dirty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altLang="zh-CN" sz="2400" i="1" dirty="0"/>
                  <a:t>t</a:t>
                </a:r>
                <a:r>
                  <a:rPr lang="en-US" altLang="zh-CN" sz="2400" dirty="0"/>
                  <a:t>) random variable.</a:t>
                </a:r>
              </a:p>
              <a:p>
                <a:pPr marL="781200" indent="-457200">
                  <a:buFont typeface="+mj-lt"/>
                  <a:buAutoNum type="arabicPeriod"/>
                </a:pPr>
                <a:r>
                  <a:rPr lang="en-US" altLang="zh-CN" sz="2400" dirty="0"/>
                  <a:t>The numbers of arrivals that occur in disjoint time intervals are independent of each other. </a:t>
                </a:r>
              </a:p>
              <a:p>
                <a:pPr marL="781200" indent="-457200">
                  <a:buFont typeface="+mj-lt"/>
                  <a:buAutoNum type="arabicPeriod"/>
                </a:pPr>
                <a:endParaRPr lang="en-US" altLang="zh-CN" sz="2400" dirty="0"/>
              </a:p>
              <a:p>
                <a:pPr marL="324000"/>
                <a:endParaRPr lang="en-US" altLang="zh-CN" sz="2400" dirty="0"/>
              </a:p>
              <a:p>
                <a:r>
                  <a:rPr lang="en-US" altLang="zh-CN" sz="2400" dirty="0"/>
                  <a:t>We know that in </a:t>
                </a:r>
                <a:r>
                  <a:rPr lang="en-US" altLang="zh-CN" sz="2400" dirty="0">
                    <a:solidFill>
                      <a:srgbClr val="FF0000"/>
                    </a:solidFill>
                  </a:rPr>
                  <a:t>a Poisson process of rate </a:t>
                </a:r>
                <a14:m>
                  <m:oMath xmlns:m="http://schemas.openxmlformats.org/officeDocument/2006/math">
                    <m:r>
                      <a:rPr lang="zh-CN" altLang="en-US" sz="24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altLang="zh-CN" sz="2400" dirty="0"/>
                  <a:t>,</a:t>
                </a:r>
                <a:endParaRPr lang="zh-CN" altLang="zh-CN" sz="2400" dirty="0"/>
              </a:p>
              <a:p>
                <a:pPr marL="324000" indent="0">
                  <a:buNone/>
                </a:pPr>
                <a:r>
                  <a:rPr lang="en-US" altLang="zh-CN" sz="2400" i="1" dirty="0"/>
                  <a:t>• </a:t>
                </a:r>
                <a:r>
                  <a:rPr lang="en-US" altLang="zh-CN" sz="2400" dirty="0"/>
                  <a:t>the number of arrivals in an interval of length 1 is </a:t>
                </a:r>
                <a:r>
                  <a:rPr lang="en-US" altLang="zh-CN" sz="2400" dirty="0" err="1"/>
                  <a:t>Pois</a:t>
                </a:r>
                <a:r>
                  <a:rPr lang="en-US" altLang="zh-CN" sz="2400" dirty="0"/>
                  <a:t>(</a:t>
                </a:r>
                <a14:m>
                  <m:oMath xmlns:m="http://schemas.openxmlformats.org/officeDocument/2006/math"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altLang="zh-CN" sz="2400" dirty="0"/>
                  <a:t>), and</a:t>
                </a:r>
                <a:br>
                  <a:rPr lang="en-US" altLang="zh-CN" sz="2400" dirty="0"/>
                </a:br>
                <a:r>
                  <a:rPr lang="en-US" altLang="zh-CN" sz="2400" i="1" dirty="0"/>
                  <a:t>• </a:t>
                </a:r>
                <a:r>
                  <a:rPr lang="en-US" altLang="zh-CN" sz="2400" dirty="0"/>
                  <a:t>the times between arrivals are </a:t>
                </a:r>
                <a:r>
                  <a:rPr lang="en-US" altLang="zh-CN" sz="2400" dirty="0" err="1"/>
                  <a:t>i.i.d</a:t>
                </a:r>
                <a:r>
                  <a:rPr lang="en-US" altLang="zh-CN" sz="2400" dirty="0"/>
                  <a:t>. Expo(</a:t>
                </a:r>
                <a14:m>
                  <m:oMath xmlns:m="http://schemas.openxmlformats.org/officeDocument/2006/math"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altLang="zh-CN" sz="2400" dirty="0"/>
                  <a:t>).</a:t>
                </a:r>
                <a:br>
                  <a:rPr lang="en-US" altLang="zh-CN" sz="2400" dirty="0"/>
                </a:br>
                <a:endParaRPr lang="en-US" altLang="zh-CN" sz="2400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826E7B08-F374-4F80-85D3-3EC2B957E4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199" y="946204"/>
                <a:ext cx="8321041" cy="5262979"/>
              </a:xfrm>
              <a:prstGeom prst="rect">
                <a:avLst/>
              </a:prstGeom>
              <a:blipFill>
                <a:blip r:embed="rId2"/>
                <a:stretch>
                  <a:fillRect l="-1099" t="-926" r="-9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4326868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Poisson vs. exponential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781434" y="2178050"/>
            <a:ext cx="7366000" cy="0"/>
          </a:xfrm>
          <a:prstGeom prst="line">
            <a:avLst/>
          </a:prstGeom>
          <a:ln w="952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/>
          <p:cNvCxnSpPr/>
          <p:nvPr/>
        </p:nvCxnSpPr>
        <p:spPr>
          <a:xfrm>
            <a:off x="781434" y="1828800"/>
            <a:ext cx="0" cy="349250"/>
          </a:xfrm>
          <a:prstGeom prst="line">
            <a:avLst/>
          </a:prstGeom>
          <a:ln w="635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6674234" y="2038350"/>
            <a:ext cx="0" cy="139700"/>
          </a:xfrm>
          <a:prstGeom prst="line">
            <a:avLst/>
          </a:prstGeom>
          <a:ln w="635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3582168" y="1707118"/>
            <a:ext cx="292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Garamond"/>
                <a:cs typeface="Garamond"/>
              </a:rPr>
              <a:t>1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3727834" y="2038350"/>
            <a:ext cx="0" cy="139700"/>
          </a:xfrm>
          <a:prstGeom prst="line">
            <a:avLst/>
          </a:prstGeom>
          <a:ln w="635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4267200" y="1974850"/>
            <a:ext cx="4077084" cy="34925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6521065" y="1682234"/>
            <a:ext cx="292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Garamond"/>
                <a:cs typeface="Garamond"/>
              </a:rPr>
              <a:t>2</a:t>
            </a:r>
          </a:p>
        </p:txBody>
      </p:sp>
      <p:grpSp>
        <p:nvGrpSpPr>
          <p:cNvPr id="27" name="Group 26"/>
          <p:cNvGrpSpPr/>
          <p:nvPr/>
        </p:nvGrpSpPr>
        <p:grpSpPr>
          <a:xfrm>
            <a:off x="2356234" y="1828800"/>
            <a:ext cx="3822700" cy="279400"/>
            <a:chOff x="3079750" y="2533650"/>
            <a:chExt cx="3822700" cy="279400"/>
          </a:xfrm>
        </p:grpSpPr>
        <p:pic>
          <p:nvPicPr>
            <p:cNvPr id="28" name="Picture 27" descr="raemi_Drop.jpe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79750" y="2546350"/>
              <a:ext cx="133350" cy="266700"/>
            </a:xfrm>
            <a:prstGeom prst="rect">
              <a:avLst/>
            </a:prstGeom>
          </p:spPr>
        </p:pic>
        <p:pic>
          <p:nvPicPr>
            <p:cNvPr id="29" name="Picture 28" descr="raemi_Drop.jpe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58009" y="2534166"/>
              <a:ext cx="133350" cy="266700"/>
            </a:xfrm>
            <a:prstGeom prst="rect">
              <a:avLst/>
            </a:prstGeom>
          </p:spPr>
        </p:pic>
        <p:pic>
          <p:nvPicPr>
            <p:cNvPr id="30" name="Picture 29" descr="raemi_Drop.jpe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91050" y="2533650"/>
              <a:ext cx="133350" cy="266700"/>
            </a:xfrm>
            <a:prstGeom prst="rect">
              <a:avLst/>
            </a:prstGeom>
          </p:spPr>
        </p:pic>
        <p:pic>
          <p:nvPicPr>
            <p:cNvPr id="31" name="Picture 30" descr="raemi_Drop.jpe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69100" y="2546350"/>
              <a:ext cx="133350" cy="266700"/>
            </a:xfrm>
            <a:prstGeom prst="rect">
              <a:avLst/>
            </a:prstGeom>
          </p:spPr>
        </p:pic>
      </p:grpSp>
      <p:cxnSp>
        <p:nvCxnSpPr>
          <p:cNvPr id="32" name="Straight Connector 31"/>
          <p:cNvCxnSpPr/>
          <p:nvPr/>
        </p:nvCxnSpPr>
        <p:spPr>
          <a:xfrm>
            <a:off x="781434" y="2355850"/>
            <a:ext cx="0" cy="260350"/>
          </a:xfrm>
          <a:prstGeom prst="line">
            <a:avLst/>
          </a:prstGeom>
          <a:ln w="6350" cmpd="sng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2419734" y="2355850"/>
            <a:ext cx="0" cy="260350"/>
          </a:xfrm>
          <a:prstGeom prst="line">
            <a:avLst/>
          </a:prstGeom>
          <a:ln w="6350" cmpd="sng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781434" y="2495550"/>
            <a:ext cx="1638300" cy="0"/>
          </a:xfrm>
          <a:prstGeom prst="straightConnector1">
            <a:avLst/>
          </a:prstGeom>
          <a:ln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1428749" y="2230735"/>
            <a:ext cx="437699" cy="461665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rgbClr val="FF9933"/>
                </a:solidFill>
                <a:latin typeface="Garamond"/>
                <a:cs typeface="Garamond"/>
              </a:rPr>
              <a:t>T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873826" y="1289903"/>
            <a:ext cx="3801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solidFill>
                  <a:srgbClr val="FF9933"/>
                </a:solidFill>
                <a:latin typeface="Garamond"/>
                <a:cs typeface="Garamond"/>
              </a:rPr>
              <a:t>N</a:t>
            </a:r>
          </a:p>
        </p:txBody>
      </p:sp>
      <p:cxnSp>
        <p:nvCxnSpPr>
          <p:cNvPr id="38" name="Straight Arrow Connector 37"/>
          <p:cNvCxnSpPr/>
          <p:nvPr/>
        </p:nvCxnSpPr>
        <p:spPr>
          <a:xfrm>
            <a:off x="2241550" y="1663316"/>
            <a:ext cx="178184" cy="178184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2241550" y="1637532"/>
            <a:ext cx="893327" cy="178184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2609658" y="3673308"/>
            <a:ext cx="29273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9933"/>
                </a:solidFill>
                <a:latin typeface="Franklin Gothic Medium"/>
                <a:cs typeface="Franklin Gothic Medium"/>
              </a:rPr>
              <a:t>number of events </a:t>
            </a:r>
            <a:br>
              <a:rPr lang="en-US" sz="2400" dirty="0">
                <a:solidFill>
                  <a:srgbClr val="FF9933"/>
                </a:solidFill>
                <a:latin typeface="Franklin Gothic Medium"/>
                <a:cs typeface="Franklin Gothic Medium"/>
              </a:rPr>
            </a:br>
            <a:r>
              <a:rPr lang="en-US" sz="2400" dirty="0">
                <a:latin typeface="Franklin Gothic Medium"/>
                <a:cs typeface="Franklin Gothic Medium"/>
              </a:rPr>
              <a:t>within time unit</a:t>
            </a:r>
            <a:endParaRPr lang="en-US" sz="2400" i="1" dirty="0">
              <a:latin typeface="Garamond"/>
              <a:cs typeface="Garamond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5644190" y="3688236"/>
            <a:ext cx="26098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9933"/>
                </a:solidFill>
                <a:latin typeface="Franklin Gothic Medium"/>
                <a:cs typeface="Franklin Gothic Medium"/>
              </a:rPr>
              <a:t>time</a:t>
            </a:r>
            <a:r>
              <a:rPr lang="en-US" sz="2400" dirty="0">
                <a:latin typeface="Franklin Gothic Medium"/>
                <a:cs typeface="Franklin Gothic Medium"/>
              </a:rPr>
              <a:t> until first </a:t>
            </a:r>
            <a:br>
              <a:rPr lang="en-US" sz="2400" dirty="0">
                <a:latin typeface="Franklin Gothic Medium"/>
                <a:cs typeface="Franklin Gothic Medium"/>
              </a:rPr>
            </a:br>
            <a:r>
              <a:rPr lang="en-US" sz="2400" dirty="0">
                <a:latin typeface="Franklin Gothic Medium"/>
                <a:cs typeface="Franklin Gothic Medium"/>
              </a:rPr>
              <a:t>event happens</a:t>
            </a:r>
            <a:endParaRPr lang="en-US" sz="2400" i="1" dirty="0">
              <a:latin typeface="Garamond"/>
              <a:cs typeface="Garamond"/>
            </a:endParaRPr>
          </a:p>
        </p:txBody>
      </p:sp>
      <p:cxnSp>
        <p:nvCxnSpPr>
          <p:cNvPr id="45" name="Straight Connector 44"/>
          <p:cNvCxnSpPr/>
          <p:nvPr/>
        </p:nvCxnSpPr>
        <p:spPr>
          <a:xfrm>
            <a:off x="476634" y="3606800"/>
            <a:ext cx="8210166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5644190" y="2982724"/>
            <a:ext cx="228878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prstClr val="black"/>
                </a:solidFill>
                <a:latin typeface="Garamond"/>
                <a:cs typeface="Garamond"/>
              </a:rPr>
              <a:t>Exponential(</a:t>
            </a:r>
            <a:r>
              <a:rPr lang="en-US" sz="2800" i="1" dirty="0">
                <a:solidFill>
                  <a:prstClr val="black"/>
                </a:solidFill>
                <a:latin typeface="Symbol" charset="2"/>
                <a:cs typeface="Symbol" charset="2"/>
              </a:rPr>
              <a:t>l</a:t>
            </a:r>
            <a:r>
              <a:rPr lang="en-US" sz="2800" dirty="0">
                <a:solidFill>
                  <a:prstClr val="black"/>
                </a:solidFill>
                <a:latin typeface="Garamond"/>
                <a:cs typeface="Garamond"/>
              </a:rPr>
              <a:t>)</a:t>
            </a:r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2609658" y="2996446"/>
            <a:ext cx="167320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prstClr val="black"/>
                </a:solidFill>
                <a:latin typeface="Garamond"/>
                <a:cs typeface="Garamond"/>
              </a:rPr>
              <a:t>Poisson(</a:t>
            </a:r>
            <a:r>
              <a:rPr lang="en-US" sz="2800" i="1" dirty="0">
                <a:solidFill>
                  <a:prstClr val="black"/>
                </a:solidFill>
                <a:latin typeface="Symbol" charset="2"/>
                <a:cs typeface="Symbol" charset="2"/>
              </a:rPr>
              <a:t>l</a:t>
            </a:r>
            <a:r>
              <a:rPr lang="en-US" sz="2800" dirty="0">
                <a:solidFill>
                  <a:prstClr val="black"/>
                </a:solidFill>
                <a:latin typeface="Garamond"/>
                <a:cs typeface="Garamond"/>
              </a:rPr>
              <a:t>)</a:t>
            </a:r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476634" y="3697594"/>
            <a:ext cx="16956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Franklin Gothic Medium"/>
                <a:cs typeface="Franklin Gothic Medium"/>
              </a:rPr>
              <a:t>description</a:t>
            </a:r>
            <a:endParaRPr lang="en-US" sz="2400" i="1" dirty="0">
              <a:latin typeface="Garamond"/>
              <a:cs typeface="Garamond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476634" y="4685683"/>
            <a:ext cx="1943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Franklin Gothic Medium"/>
                <a:cs typeface="Franklin Gothic Medium"/>
              </a:rPr>
              <a:t>expectation</a:t>
            </a:r>
            <a:endParaRPr lang="en-US" sz="2400" i="1" dirty="0">
              <a:latin typeface="Garamond"/>
              <a:cs typeface="Garamond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5663624" y="4605356"/>
            <a:ext cx="73609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2800" dirty="0">
                <a:solidFill>
                  <a:prstClr val="black"/>
                </a:solidFill>
                <a:latin typeface="Garamond"/>
                <a:cs typeface="Garamond"/>
              </a:rPr>
              <a:t>1/</a:t>
            </a:r>
            <a:r>
              <a:rPr lang="en-US" sz="2800" i="1" dirty="0">
                <a:solidFill>
                  <a:prstClr val="black"/>
                </a:solidFill>
                <a:latin typeface="Symbol" charset="2"/>
                <a:cs typeface="Symbol" charset="2"/>
              </a:rPr>
              <a:t>l</a:t>
            </a:r>
            <a:endParaRPr lang="en-US" sz="2800" dirty="0">
              <a:solidFill>
                <a:prstClr val="black"/>
              </a:solidFill>
              <a:latin typeface="Garamond"/>
              <a:cs typeface="Garamond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2609658" y="4624128"/>
            <a:ext cx="41549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2800" i="1" dirty="0">
                <a:solidFill>
                  <a:prstClr val="black"/>
                </a:solidFill>
                <a:latin typeface="Symbol" charset="2"/>
                <a:cs typeface="Symbol" charset="2"/>
              </a:rPr>
              <a:t>l</a:t>
            </a:r>
            <a:endParaRPr lang="en-US" sz="2800" dirty="0">
              <a:solidFill>
                <a:prstClr val="black"/>
              </a:solidFill>
              <a:latin typeface="Garamond"/>
              <a:cs typeface="Garamond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495684" y="5282583"/>
            <a:ext cx="1943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Franklin Gothic Medium"/>
                <a:cs typeface="Franklin Gothic Medium"/>
              </a:rPr>
              <a:t>std. deviation</a:t>
            </a:r>
            <a:endParaRPr lang="en-US" sz="2400" i="1" dirty="0">
              <a:latin typeface="Garamond"/>
              <a:cs typeface="Garamond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5663624" y="5202256"/>
            <a:ext cx="73609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2800" dirty="0">
                <a:solidFill>
                  <a:prstClr val="black"/>
                </a:solidFill>
                <a:latin typeface="Garamond"/>
                <a:cs typeface="Garamond"/>
              </a:rPr>
              <a:t>1/</a:t>
            </a:r>
            <a:r>
              <a:rPr lang="en-US" sz="2800" i="1" dirty="0">
                <a:solidFill>
                  <a:prstClr val="black"/>
                </a:solidFill>
                <a:latin typeface="Symbol" charset="2"/>
                <a:cs typeface="Symbol" charset="2"/>
              </a:rPr>
              <a:t>l</a:t>
            </a:r>
            <a:endParaRPr lang="en-US" sz="2800" dirty="0">
              <a:solidFill>
                <a:prstClr val="black"/>
              </a:solidFill>
              <a:latin typeface="Garamond"/>
              <a:cs typeface="Garamond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Rectangle 55"/>
              <p:cNvSpPr/>
              <p:nvPr/>
            </p:nvSpPr>
            <p:spPr>
              <a:xfrm>
                <a:off x="2609658" y="5221028"/>
                <a:ext cx="707438" cy="5811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altLang="zh-CN" sz="280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m:rPr>
                              <m:nor/>
                            </m:rPr>
                            <a:rPr lang="en-US" altLang="zh-CN" sz="2800" i="1" dirty="0">
                              <a:solidFill>
                                <a:prstClr val="black"/>
                              </a:solidFill>
                              <a:latin typeface="Symbol" charset="2"/>
                              <a:cs typeface="Symbol" charset="2"/>
                            </a:rPr>
                            <m:t>l</m:t>
                          </m:r>
                        </m:e>
                      </m:rad>
                    </m:oMath>
                  </m:oMathPara>
                </a14:m>
                <a:endParaRPr lang="en-US" sz="2800" dirty="0">
                  <a:solidFill>
                    <a:prstClr val="black"/>
                  </a:solidFill>
                  <a:latin typeface="Garamond"/>
                  <a:cs typeface="Garamond"/>
                </a:endParaRPr>
              </a:p>
            </p:txBody>
          </p:sp>
        </mc:Choice>
        <mc:Fallback xmlns="">
          <p:sp>
            <p:nvSpPr>
              <p:cNvPr id="56" name="Rectangle 5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9658" y="5221028"/>
                <a:ext cx="707438" cy="58112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7" name="Straight Connector 56"/>
          <p:cNvCxnSpPr/>
          <p:nvPr/>
        </p:nvCxnSpPr>
        <p:spPr>
          <a:xfrm>
            <a:off x="457200" y="5873750"/>
            <a:ext cx="8210166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9283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3" grpId="0"/>
      <p:bldP spid="49" grpId="0"/>
      <p:bldP spid="50" grpId="0"/>
      <p:bldP spid="52" grpId="0"/>
      <p:bldP spid="53" grpId="0"/>
      <p:bldP spid="54" grpId="0"/>
      <p:bldP spid="55" grpId="0"/>
      <p:bldP spid="56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Memoryless</a:t>
            </a:r>
            <a:r>
              <a:rPr lang="en-US" dirty="0"/>
              <a:t> property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57200" y="1229983"/>
            <a:ext cx="822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ranklin Gothic Medium"/>
                <a:cs typeface="Franklin Gothic Medium"/>
              </a:rPr>
              <a:t>How much time between the second and third drop?</a:t>
            </a:r>
            <a:endParaRPr lang="en-US" sz="2800" i="1" dirty="0">
              <a:solidFill>
                <a:srgbClr val="FF9933"/>
              </a:solidFill>
              <a:latin typeface="Garamond"/>
              <a:cs typeface="Garamond"/>
            </a:endParaRPr>
          </a:p>
        </p:txBody>
      </p:sp>
      <p:cxnSp>
        <p:nvCxnSpPr>
          <p:cNvPr id="23" name="Straight Connector 22"/>
          <p:cNvCxnSpPr/>
          <p:nvPr/>
        </p:nvCxnSpPr>
        <p:spPr>
          <a:xfrm>
            <a:off x="711200" y="2349500"/>
            <a:ext cx="7366000" cy="0"/>
          </a:xfrm>
          <a:prstGeom prst="line">
            <a:avLst/>
          </a:prstGeom>
          <a:ln w="952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4667250" y="2136775"/>
            <a:ext cx="3600450" cy="34925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4" name="Group 63"/>
          <p:cNvGrpSpPr/>
          <p:nvPr/>
        </p:nvGrpSpPr>
        <p:grpSpPr>
          <a:xfrm>
            <a:off x="711200" y="1853684"/>
            <a:ext cx="6032500" cy="495816"/>
            <a:chOff x="711200" y="1853684"/>
            <a:chExt cx="6032500" cy="495816"/>
          </a:xfrm>
        </p:grpSpPr>
        <p:grpSp>
          <p:nvGrpSpPr>
            <p:cNvPr id="59" name="Group 58"/>
            <p:cNvGrpSpPr/>
            <p:nvPr/>
          </p:nvGrpSpPr>
          <p:grpSpPr>
            <a:xfrm>
              <a:off x="3657600" y="2209800"/>
              <a:ext cx="2946400" cy="139700"/>
              <a:chOff x="3657600" y="2292350"/>
              <a:chExt cx="2946400" cy="139700"/>
            </a:xfrm>
          </p:grpSpPr>
          <p:cxnSp>
            <p:nvCxnSpPr>
              <p:cNvPr id="25" name="Straight Connector 24"/>
              <p:cNvCxnSpPr/>
              <p:nvPr/>
            </p:nvCxnSpPr>
            <p:spPr>
              <a:xfrm>
                <a:off x="6604000" y="2292350"/>
                <a:ext cx="0" cy="139700"/>
              </a:xfrm>
              <a:prstGeom prst="line">
                <a:avLst/>
              </a:prstGeom>
              <a:ln w="6350" cmpd="sng"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>
              <a:xfrm>
                <a:off x="3657600" y="2292350"/>
                <a:ext cx="0" cy="139700"/>
              </a:xfrm>
              <a:prstGeom prst="line">
                <a:avLst/>
              </a:prstGeom>
              <a:ln w="6350" cmpd="sng"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4" name="Straight Connector 23"/>
            <p:cNvCxnSpPr/>
            <p:nvPr/>
          </p:nvCxnSpPr>
          <p:spPr>
            <a:xfrm>
              <a:off x="711200" y="2000250"/>
              <a:ext cx="0" cy="349250"/>
            </a:xfrm>
            <a:prstGeom prst="line">
              <a:avLst/>
            </a:prstGeom>
            <a:ln w="635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3511934" y="1878568"/>
              <a:ext cx="2928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Garamond"/>
                  <a:cs typeface="Garamond"/>
                </a:rPr>
                <a:t>1</a:t>
              </a: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6450831" y="1853684"/>
              <a:ext cx="2928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Garamond"/>
                  <a:cs typeface="Garamond"/>
                </a:rPr>
                <a:t>2</a:t>
              </a:r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2286000" y="1994416"/>
            <a:ext cx="3822700" cy="285234"/>
            <a:chOff x="3079750" y="2527816"/>
            <a:chExt cx="3822700" cy="285234"/>
          </a:xfrm>
        </p:grpSpPr>
        <p:pic>
          <p:nvPicPr>
            <p:cNvPr id="48" name="Picture 47" descr="raemi_Drop.jpe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79750" y="2546350"/>
              <a:ext cx="133350" cy="266700"/>
            </a:xfrm>
            <a:prstGeom prst="rect">
              <a:avLst/>
            </a:prstGeom>
          </p:spPr>
        </p:pic>
        <p:pic>
          <p:nvPicPr>
            <p:cNvPr id="49" name="Picture 48" descr="raemi_Drop.jpe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08600" y="2527816"/>
              <a:ext cx="133350" cy="266700"/>
            </a:xfrm>
            <a:prstGeom prst="rect">
              <a:avLst/>
            </a:prstGeom>
          </p:spPr>
        </p:pic>
        <p:pic>
          <p:nvPicPr>
            <p:cNvPr id="50" name="Picture 49" descr="raemi_Drop.jpe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91050" y="2533650"/>
              <a:ext cx="133350" cy="266700"/>
            </a:xfrm>
            <a:prstGeom prst="rect">
              <a:avLst/>
            </a:prstGeom>
          </p:spPr>
        </p:pic>
        <p:pic>
          <p:nvPicPr>
            <p:cNvPr id="51" name="Picture 50" descr="raemi_Drop.jpe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69100" y="2546350"/>
              <a:ext cx="133350" cy="266700"/>
            </a:xfrm>
            <a:prstGeom prst="rect">
              <a:avLst/>
            </a:prstGeom>
          </p:spPr>
        </p:pic>
      </p:grpSp>
      <p:cxnSp>
        <p:nvCxnSpPr>
          <p:cNvPr id="52" name="Straight Connector 51"/>
          <p:cNvCxnSpPr/>
          <p:nvPr/>
        </p:nvCxnSpPr>
        <p:spPr>
          <a:xfrm>
            <a:off x="3873500" y="2540000"/>
            <a:ext cx="0" cy="260350"/>
          </a:xfrm>
          <a:prstGeom prst="line">
            <a:avLst/>
          </a:prstGeom>
          <a:ln w="6350" cmpd="sng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4591050" y="2540000"/>
            <a:ext cx="0" cy="260350"/>
          </a:xfrm>
          <a:prstGeom prst="line">
            <a:avLst/>
          </a:prstGeom>
          <a:ln w="6350" cmpd="sng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>
            <a:off x="3873500" y="2679700"/>
            <a:ext cx="704850" cy="0"/>
          </a:xfrm>
          <a:prstGeom prst="straightConnector1">
            <a:avLst/>
          </a:prstGeom>
          <a:ln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4020001" y="2402880"/>
            <a:ext cx="437699" cy="461665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rgbClr val="FF9933"/>
                </a:solidFill>
                <a:latin typeface="Garamond"/>
                <a:cs typeface="Garamond"/>
              </a:rPr>
              <a:t>T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400050" y="2940050"/>
            <a:ext cx="82296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/>
                </a:solidFill>
                <a:latin typeface="Franklin Gothic Medium"/>
                <a:cs typeface="Franklin Gothic Medium"/>
              </a:rPr>
              <a:t>Solution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533400" y="3871583"/>
            <a:ext cx="8153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ranklin Gothic Medium"/>
                <a:cs typeface="Franklin Gothic Medium"/>
              </a:rPr>
              <a:t>We start time </a:t>
            </a:r>
            <a:r>
              <a:rPr lang="en-US" sz="2800" dirty="0">
                <a:solidFill>
                  <a:srgbClr val="FF9933"/>
                </a:solidFill>
                <a:latin typeface="Franklin Gothic Medium"/>
                <a:cs typeface="Franklin Gothic Medium"/>
              </a:rPr>
              <a:t>when the second drop falls</a:t>
            </a:r>
            <a:r>
              <a:rPr lang="en-US" sz="2800" dirty="0">
                <a:latin typeface="Franklin Gothic Medium"/>
                <a:cs typeface="Franklin Gothic Medium"/>
              </a:rPr>
              <a:t>.</a:t>
            </a:r>
            <a:endParaRPr lang="en-US" sz="2800" i="1" dirty="0">
              <a:solidFill>
                <a:srgbClr val="FF9933"/>
              </a:solidFill>
              <a:latin typeface="Garamond"/>
              <a:cs typeface="Garamond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533400" y="5573383"/>
            <a:ext cx="8153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ranklin Gothic Medium"/>
                <a:cs typeface="Franklin Gothic Medium"/>
              </a:rPr>
              <a:t>Then </a:t>
            </a:r>
            <a:r>
              <a:rPr lang="en-US" sz="2800" i="1" dirty="0">
                <a:latin typeface="Garamond"/>
                <a:cs typeface="Garamond"/>
              </a:rPr>
              <a:t>T </a:t>
            </a:r>
            <a:r>
              <a:rPr lang="en-US" sz="2800" dirty="0">
                <a:latin typeface="Franklin Gothic Medium"/>
                <a:cs typeface="Franklin Gothic Medium"/>
              </a:rPr>
              <a:t>is </a:t>
            </a:r>
            <a:r>
              <a:rPr lang="en-US" sz="2800" dirty="0">
                <a:solidFill>
                  <a:prstClr val="black"/>
                </a:solidFill>
                <a:latin typeface="Garamond"/>
                <a:cs typeface="Garamond"/>
              </a:rPr>
              <a:t>Exponential(</a:t>
            </a:r>
            <a:r>
              <a:rPr lang="en-US" sz="2800" i="1" dirty="0">
                <a:solidFill>
                  <a:prstClr val="black"/>
                </a:solidFill>
                <a:latin typeface="Symbol" charset="2"/>
                <a:cs typeface="Symbol" charset="2"/>
              </a:rPr>
              <a:t>l</a:t>
            </a:r>
            <a:r>
              <a:rPr lang="en-US" sz="2800" dirty="0">
                <a:solidFill>
                  <a:prstClr val="black"/>
                </a:solidFill>
                <a:latin typeface="Garamond"/>
                <a:cs typeface="Garamond"/>
              </a:rPr>
              <a:t>)</a:t>
            </a:r>
            <a:endParaRPr lang="en-US" sz="2800" dirty="0"/>
          </a:p>
        </p:txBody>
      </p:sp>
      <p:sp>
        <p:nvSpPr>
          <p:cNvPr id="27" name="TextBox 26"/>
          <p:cNvSpPr txBox="1"/>
          <p:nvPr/>
        </p:nvSpPr>
        <p:spPr>
          <a:xfrm>
            <a:off x="533400" y="4728833"/>
            <a:ext cx="8153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ranklin Gothic Medium"/>
                <a:cs typeface="Franklin Gothic Medium"/>
              </a:rPr>
              <a:t>What happened before is </a:t>
            </a:r>
            <a:r>
              <a:rPr lang="en-US" sz="2800" dirty="0">
                <a:solidFill>
                  <a:srgbClr val="FF9933"/>
                </a:solidFill>
                <a:latin typeface="Franklin Gothic Medium"/>
                <a:cs typeface="Franklin Gothic Medium"/>
              </a:rPr>
              <a:t>irrelevant</a:t>
            </a:r>
            <a:r>
              <a:rPr lang="en-US" sz="2800" dirty="0">
                <a:latin typeface="Franklin Gothic Medium"/>
                <a:cs typeface="Franklin Gothic Medium"/>
              </a:rPr>
              <a:t>.</a:t>
            </a:r>
            <a:endParaRPr lang="en-US" sz="2800" i="1" dirty="0">
              <a:solidFill>
                <a:srgbClr val="FF9933"/>
              </a:solidFill>
              <a:latin typeface="Garamond"/>
              <a:cs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2439497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2.59259E-6 L 0.34583 2.59259E-6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29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/>
      <p:bldP spid="63" grpId="0"/>
      <p:bldP spid="67" grpId="0"/>
      <p:bldP spid="27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Memoryless</a:t>
            </a:r>
            <a:r>
              <a:rPr lang="en-US" dirty="0"/>
              <a:t> property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57200" y="1229983"/>
            <a:ext cx="822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Franklin Gothic Medium"/>
                <a:cs typeface="Franklin Gothic Medium"/>
              </a:rPr>
              <a:t>The new waiting</a:t>
            </a:r>
            <a:r>
              <a:rPr lang="en-US" sz="2800" dirty="0">
                <a:latin typeface="Franklin Gothic Medium"/>
                <a:cs typeface="Franklin Gothic Medium"/>
              </a:rPr>
              <a:t> time does not rely on the past time.</a:t>
            </a:r>
            <a:endParaRPr lang="en-US" sz="2800" i="1" dirty="0">
              <a:solidFill>
                <a:srgbClr val="FF9933"/>
              </a:solidFill>
              <a:latin typeface="Garamond"/>
              <a:cs typeface="Garamond"/>
            </a:endParaRPr>
          </a:p>
        </p:txBody>
      </p:sp>
      <p:cxnSp>
        <p:nvCxnSpPr>
          <p:cNvPr id="23" name="Straight Connector 22"/>
          <p:cNvCxnSpPr/>
          <p:nvPr/>
        </p:nvCxnSpPr>
        <p:spPr>
          <a:xfrm>
            <a:off x="711200" y="2349500"/>
            <a:ext cx="7366000" cy="0"/>
          </a:xfrm>
          <a:prstGeom prst="line">
            <a:avLst/>
          </a:prstGeom>
          <a:ln w="952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4667250" y="2136775"/>
            <a:ext cx="3600450" cy="34925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4" name="Group 63"/>
          <p:cNvGrpSpPr/>
          <p:nvPr/>
        </p:nvGrpSpPr>
        <p:grpSpPr>
          <a:xfrm>
            <a:off x="711200" y="1853684"/>
            <a:ext cx="6032500" cy="495816"/>
            <a:chOff x="711200" y="1853684"/>
            <a:chExt cx="6032500" cy="495816"/>
          </a:xfrm>
        </p:grpSpPr>
        <p:grpSp>
          <p:nvGrpSpPr>
            <p:cNvPr id="59" name="Group 58"/>
            <p:cNvGrpSpPr/>
            <p:nvPr/>
          </p:nvGrpSpPr>
          <p:grpSpPr>
            <a:xfrm>
              <a:off x="3657600" y="2209800"/>
              <a:ext cx="2946400" cy="139700"/>
              <a:chOff x="3657600" y="2292350"/>
              <a:chExt cx="2946400" cy="139700"/>
            </a:xfrm>
          </p:grpSpPr>
          <p:cxnSp>
            <p:nvCxnSpPr>
              <p:cNvPr id="25" name="Straight Connector 24"/>
              <p:cNvCxnSpPr/>
              <p:nvPr/>
            </p:nvCxnSpPr>
            <p:spPr>
              <a:xfrm>
                <a:off x="6604000" y="2292350"/>
                <a:ext cx="0" cy="139700"/>
              </a:xfrm>
              <a:prstGeom prst="line">
                <a:avLst/>
              </a:prstGeom>
              <a:ln w="6350" cmpd="sng"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>
              <a:xfrm>
                <a:off x="3657600" y="2292350"/>
                <a:ext cx="0" cy="139700"/>
              </a:xfrm>
              <a:prstGeom prst="line">
                <a:avLst/>
              </a:prstGeom>
              <a:ln w="6350" cmpd="sng"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4" name="Straight Connector 23"/>
            <p:cNvCxnSpPr/>
            <p:nvPr/>
          </p:nvCxnSpPr>
          <p:spPr>
            <a:xfrm>
              <a:off x="711200" y="2000250"/>
              <a:ext cx="0" cy="349250"/>
            </a:xfrm>
            <a:prstGeom prst="line">
              <a:avLst/>
            </a:prstGeom>
            <a:ln w="635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3511934" y="1878568"/>
              <a:ext cx="2928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Garamond"/>
                  <a:cs typeface="Garamond"/>
                </a:rPr>
                <a:t>1</a:t>
              </a: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6450831" y="1853684"/>
              <a:ext cx="2928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Garamond"/>
                  <a:cs typeface="Garamond"/>
                </a:rPr>
                <a:t>2</a:t>
              </a:r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2286000" y="1994416"/>
            <a:ext cx="3822700" cy="285234"/>
            <a:chOff x="3079750" y="2527816"/>
            <a:chExt cx="3822700" cy="285234"/>
          </a:xfrm>
        </p:grpSpPr>
        <p:pic>
          <p:nvPicPr>
            <p:cNvPr id="48" name="Picture 47" descr="raemi_Drop.jpe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79750" y="2546350"/>
              <a:ext cx="133350" cy="266700"/>
            </a:xfrm>
            <a:prstGeom prst="rect">
              <a:avLst/>
            </a:prstGeom>
          </p:spPr>
        </p:pic>
        <p:pic>
          <p:nvPicPr>
            <p:cNvPr id="49" name="Picture 48" descr="raemi_Drop.jpe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08600" y="2527816"/>
              <a:ext cx="133350" cy="266700"/>
            </a:xfrm>
            <a:prstGeom prst="rect">
              <a:avLst/>
            </a:prstGeom>
          </p:spPr>
        </p:pic>
        <p:pic>
          <p:nvPicPr>
            <p:cNvPr id="50" name="Picture 49" descr="raemi_Drop.jpe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91050" y="2533650"/>
              <a:ext cx="133350" cy="266700"/>
            </a:xfrm>
            <a:prstGeom prst="rect">
              <a:avLst/>
            </a:prstGeom>
          </p:spPr>
        </p:pic>
        <p:pic>
          <p:nvPicPr>
            <p:cNvPr id="51" name="Picture 50" descr="raemi_Drop.jpe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69100" y="2546350"/>
              <a:ext cx="133350" cy="266700"/>
            </a:xfrm>
            <a:prstGeom prst="rect">
              <a:avLst/>
            </a:prstGeom>
          </p:spPr>
        </p:pic>
      </p:grpSp>
      <p:cxnSp>
        <p:nvCxnSpPr>
          <p:cNvPr id="52" name="Straight Connector 51"/>
          <p:cNvCxnSpPr/>
          <p:nvPr/>
        </p:nvCxnSpPr>
        <p:spPr>
          <a:xfrm>
            <a:off x="3873500" y="2540000"/>
            <a:ext cx="0" cy="260350"/>
          </a:xfrm>
          <a:prstGeom prst="line">
            <a:avLst/>
          </a:prstGeom>
          <a:ln w="6350" cmpd="sng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4591050" y="2540000"/>
            <a:ext cx="0" cy="260350"/>
          </a:xfrm>
          <a:prstGeom prst="line">
            <a:avLst/>
          </a:prstGeom>
          <a:ln w="6350" cmpd="sng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>
            <a:off x="3873500" y="2679700"/>
            <a:ext cx="704850" cy="0"/>
          </a:xfrm>
          <a:prstGeom prst="straightConnector1">
            <a:avLst/>
          </a:prstGeom>
          <a:ln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4020001" y="2402880"/>
            <a:ext cx="437699" cy="461665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rgbClr val="FF9933"/>
                </a:solidFill>
                <a:latin typeface="Garamond"/>
                <a:cs typeface="Garamond"/>
              </a:rPr>
              <a:t>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/>
              <p:cNvSpPr txBox="1"/>
              <p:nvPr/>
            </p:nvSpPr>
            <p:spPr>
              <a:xfrm>
                <a:off x="533400" y="3438939"/>
                <a:ext cx="8229600" cy="22467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dirty="0">
                    <a:solidFill>
                      <a:srgbClr val="FF0000"/>
                    </a:solidFill>
                  </a:rPr>
                  <a:t>(Memoryless property)</a:t>
                </a:r>
                <a:r>
                  <a:rPr lang="en-US" altLang="zh-CN" sz="2800" b="1" dirty="0">
                    <a:solidFill>
                      <a:srgbClr val="FF0000"/>
                    </a:solidFill>
                  </a:rPr>
                  <a:t>. </a:t>
                </a:r>
                <a:r>
                  <a:rPr lang="en-US" altLang="zh-CN" sz="2800" dirty="0">
                    <a:solidFill>
                      <a:srgbClr val="FF0000"/>
                    </a:solidFill>
                  </a:rPr>
                  <a:t>A distribution is said to have the </a:t>
                </a:r>
                <a:r>
                  <a:rPr lang="en-US" altLang="zh-CN" sz="2800" i="1" dirty="0">
                    <a:solidFill>
                      <a:srgbClr val="FF0000"/>
                    </a:solidFill>
                  </a:rPr>
                  <a:t>memoryless property </a:t>
                </a:r>
                <a:r>
                  <a:rPr lang="en-US" altLang="zh-CN" sz="2800" dirty="0">
                    <a:solidFill>
                      <a:srgbClr val="FF0000"/>
                    </a:solidFill>
                  </a:rPr>
                  <a:t>if a random variable </a:t>
                </a:r>
                <a:r>
                  <a:rPr lang="en-US" altLang="zh-CN" sz="2800" i="1" dirty="0">
                    <a:solidFill>
                      <a:srgbClr val="FF0000"/>
                    </a:solidFill>
                  </a:rPr>
                  <a:t>X </a:t>
                </a:r>
                <a:r>
                  <a:rPr lang="en-US" altLang="zh-CN" sz="2800" dirty="0">
                    <a:solidFill>
                      <a:srgbClr val="FF0000"/>
                    </a:solidFill>
                  </a:rPr>
                  <a:t>from that distribution satisfies</a:t>
                </a:r>
              </a:p>
              <a:p>
                <a:pPr algn="ctr"/>
                <a:r>
                  <a:rPr lang="en-US" altLang="zh-CN" sz="2800" i="1" dirty="0">
                    <a:solidFill>
                      <a:srgbClr val="FF0000"/>
                    </a:solidFill>
                  </a:rPr>
                  <a:t>P </a:t>
                </a:r>
                <a:r>
                  <a:rPr lang="en-US" altLang="zh-CN" sz="2800" dirty="0">
                    <a:solidFill>
                      <a:srgbClr val="FF0000"/>
                    </a:solidFill>
                  </a:rPr>
                  <a:t>(</a:t>
                </a:r>
                <a:r>
                  <a:rPr lang="en-US" altLang="zh-CN" sz="2800" i="1" dirty="0">
                    <a:solidFill>
                      <a:srgbClr val="FF0000"/>
                    </a:solidFill>
                  </a:rPr>
                  <a:t>X </a:t>
                </a:r>
                <a14:m>
                  <m:oMath xmlns:m="http://schemas.openxmlformats.org/officeDocument/2006/math">
                    <m:r>
                      <a:rPr lang="en-US" altLang="zh-CN" sz="28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altLang="zh-CN" sz="2800" i="1" dirty="0">
                    <a:solidFill>
                      <a:srgbClr val="FF0000"/>
                    </a:solidFill>
                  </a:rPr>
                  <a:t> s </a:t>
                </a:r>
                <a:r>
                  <a:rPr lang="en-US" altLang="zh-CN" sz="2800" dirty="0">
                    <a:solidFill>
                      <a:srgbClr val="FF0000"/>
                    </a:solidFill>
                  </a:rPr>
                  <a:t>+ </a:t>
                </a:r>
                <a:r>
                  <a:rPr lang="en-US" altLang="zh-CN" sz="2800" i="1" dirty="0">
                    <a:solidFill>
                      <a:srgbClr val="FF0000"/>
                    </a:solidFill>
                  </a:rPr>
                  <a:t>t | X &gt; s</a:t>
                </a:r>
                <a:r>
                  <a:rPr lang="en-US" altLang="zh-CN" sz="2800" dirty="0">
                    <a:solidFill>
                      <a:srgbClr val="FF0000"/>
                    </a:solidFill>
                  </a:rPr>
                  <a:t>) = </a:t>
                </a:r>
                <a:r>
                  <a:rPr lang="en-US" altLang="zh-CN" sz="2800" i="1" dirty="0">
                    <a:solidFill>
                      <a:srgbClr val="FF0000"/>
                    </a:solidFill>
                  </a:rPr>
                  <a:t>P </a:t>
                </a:r>
                <a:r>
                  <a:rPr lang="en-US" altLang="zh-CN" sz="2800" dirty="0">
                    <a:solidFill>
                      <a:srgbClr val="FF0000"/>
                    </a:solidFill>
                  </a:rPr>
                  <a:t>(</a:t>
                </a:r>
                <a:r>
                  <a:rPr lang="en-US" altLang="zh-CN" sz="2800" i="1" dirty="0">
                    <a:solidFill>
                      <a:srgbClr val="FF0000"/>
                    </a:solidFill>
                  </a:rPr>
                  <a:t>X </a:t>
                </a:r>
                <a14:m>
                  <m:oMath xmlns:m="http://schemas.openxmlformats.org/officeDocument/2006/math">
                    <m:r>
                      <a:rPr lang="en-US" altLang="zh-CN" sz="28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altLang="zh-CN" sz="2800" i="1" dirty="0">
                    <a:solidFill>
                      <a:srgbClr val="FF0000"/>
                    </a:solidFill>
                  </a:rPr>
                  <a:t> t</a:t>
                </a:r>
                <a:r>
                  <a:rPr lang="en-US" altLang="zh-CN" sz="2800" dirty="0">
                    <a:solidFill>
                      <a:srgbClr val="FF0000"/>
                    </a:solidFill>
                  </a:rPr>
                  <a:t>)</a:t>
                </a:r>
              </a:p>
              <a:p>
                <a:r>
                  <a:rPr lang="en-US" altLang="zh-CN" sz="2800" dirty="0">
                    <a:solidFill>
                      <a:srgbClr val="FF0000"/>
                    </a:solidFill>
                  </a:rPr>
                  <a:t>      for all </a:t>
                </a:r>
                <a:r>
                  <a:rPr lang="en-US" altLang="zh-CN" sz="2800" i="1" dirty="0">
                    <a:solidFill>
                      <a:srgbClr val="FF0000"/>
                    </a:solidFill>
                  </a:rPr>
                  <a:t>s, t &gt;</a:t>
                </a:r>
                <a:r>
                  <a:rPr lang="en-US" altLang="zh-CN" sz="2800" dirty="0">
                    <a:solidFill>
                      <a:srgbClr val="FF0000"/>
                    </a:solidFill>
                  </a:rPr>
                  <a:t>0.</a:t>
                </a:r>
                <a:endParaRPr lang="zh-CN" altLang="zh-CN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2" name="TextBox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3438939"/>
                <a:ext cx="8229600" cy="2246769"/>
              </a:xfrm>
              <a:prstGeom prst="rect">
                <a:avLst/>
              </a:prstGeom>
              <a:blipFill>
                <a:blip r:embed="rId3"/>
                <a:stretch>
                  <a:fillRect l="-1556" t="-2439" b="-67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03931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2.59259E-6 L 0.34583 2.59259E-6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29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165081"/>
            <a:ext cx="8229600" cy="52198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000" dirty="0"/>
              <a:t>Clearly, the memoryless property is </a:t>
            </a:r>
            <a:r>
              <a:rPr lang="en-US" altLang="zh-CN" sz="2000" dirty="0">
                <a:solidFill>
                  <a:srgbClr val="FF0000"/>
                </a:solidFill>
              </a:rPr>
              <a:t>not an appropriate description for human or machine lifetimes</a:t>
            </a:r>
            <a:r>
              <a:rPr lang="en-US" altLang="zh-CN" sz="2000" dirty="0"/>
              <a:t>. Why then do we care about the Exponential distribution? </a:t>
            </a:r>
            <a:br>
              <a:rPr lang="en-US" altLang="zh-CN" sz="2000" dirty="0"/>
            </a:br>
            <a:endParaRPr lang="en-US" altLang="zh-CN" sz="2000" dirty="0"/>
          </a:p>
          <a:p>
            <a:pPr>
              <a:buAutoNum type="arabicPeriod"/>
            </a:pPr>
            <a:r>
              <a:rPr lang="en-US" altLang="zh-CN" sz="2000" dirty="0"/>
              <a:t>Some physical phenomena, such as </a:t>
            </a:r>
            <a:r>
              <a:rPr lang="en-US" altLang="zh-CN" sz="2000" dirty="0">
                <a:solidFill>
                  <a:srgbClr val="FF0000"/>
                </a:solidFill>
              </a:rPr>
              <a:t>radioactive decay</a:t>
            </a:r>
            <a:r>
              <a:rPr lang="en-US" altLang="zh-CN" sz="2000" dirty="0"/>
              <a:t>, truly do exhibit the memoryless property, so the Exponential is an important model.</a:t>
            </a:r>
          </a:p>
          <a:p>
            <a:pPr>
              <a:buAutoNum type="arabicPeriod"/>
            </a:pPr>
            <a:endParaRPr lang="en-US" altLang="zh-CN" sz="2000" dirty="0"/>
          </a:p>
          <a:p>
            <a:pPr>
              <a:buAutoNum type="arabicPeriod"/>
            </a:pPr>
            <a:r>
              <a:rPr lang="en-US" altLang="zh-CN" sz="2000" dirty="0">
                <a:solidFill>
                  <a:srgbClr val="FF0000"/>
                </a:solidFill>
              </a:rPr>
              <a:t>Exponential and Poisson distributions </a:t>
            </a:r>
            <a:r>
              <a:rPr lang="en-US" altLang="zh-CN" sz="2000" dirty="0"/>
              <a:t>can be united by a shared story, and we’ll discover many more connections in later chapters.</a:t>
            </a:r>
          </a:p>
          <a:p>
            <a:pPr>
              <a:buAutoNum type="arabicPeriod"/>
            </a:pPr>
            <a:endParaRPr lang="en-US" altLang="zh-CN" sz="2000" dirty="0"/>
          </a:p>
          <a:p>
            <a:pPr>
              <a:buAutoNum type="arabicPeriod"/>
            </a:pPr>
            <a:r>
              <a:rPr lang="en-US" altLang="zh-CN" sz="2000" dirty="0"/>
              <a:t>The Exponential serves as a building block for more flexible distributions, such as the </a:t>
            </a:r>
            <a:r>
              <a:rPr lang="en-US" altLang="zh-CN" sz="2000" i="1" dirty="0">
                <a:solidFill>
                  <a:srgbClr val="FF0000"/>
                </a:solidFill>
              </a:rPr>
              <a:t>Weibull distribution</a:t>
            </a:r>
            <a:r>
              <a:rPr lang="en-US" altLang="zh-CN" sz="2000" dirty="0"/>
              <a:t>, that allow for a wear-and-tear effect (where older units are due to break down) or a survival-of-the-fittest effect (where the longer you’ve lived, the stronger you get). </a:t>
            </a:r>
            <a:endParaRPr lang="zh-CN" altLang="en-US" sz="2000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B80A32E-9AAB-44F3-901F-3C0DBAD6C4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06642"/>
          </a:xfrm>
        </p:spPr>
        <p:txBody>
          <a:bodyPr/>
          <a:lstStyle/>
          <a:p>
            <a:r>
              <a:rPr lang="en-US" dirty="0" err="1"/>
              <a:t>Memoryless</a:t>
            </a:r>
            <a:r>
              <a:rPr lang="en-US" dirty="0"/>
              <a:t> property</a:t>
            </a:r>
          </a:p>
        </p:txBody>
      </p:sp>
    </p:spTree>
    <p:extLst>
      <p:ext uri="{BB962C8B-B14F-4D97-AF65-F5344CB8AC3E}">
        <p14:creationId xmlns:p14="http://schemas.microsoft.com/office/powerpoint/2010/main" val="22889628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CDFs of discrete and continuous </a:t>
            </a:r>
            <a:r>
              <a:rPr lang="en-US" dirty="0" err="1"/>
              <a:t>r.v.</a:t>
            </a:r>
            <a:r>
              <a:rPr lang="en-US" dirty="0"/>
              <a:t> 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B1180AE2-909C-439F-AF1F-7D05AC159A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827" y="1215231"/>
            <a:ext cx="8508883" cy="3601586"/>
          </a:xfrm>
          <a:prstGeom prst="rect">
            <a:avLst/>
          </a:prstGeom>
        </p:spPr>
      </p:pic>
      <p:graphicFrame>
        <p:nvGraphicFramePr>
          <p:cNvPr id="10" name="Object 4">
            <a:extLst>
              <a:ext uri="{FF2B5EF4-FFF2-40B4-BE49-F238E27FC236}">
                <a16:creationId xmlns:a16="http://schemas.microsoft.com/office/drawing/2014/main" id="{D426B24E-BFF7-4538-90BC-797EDC1D184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36147296"/>
              </p:ext>
            </p:extLst>
          </p:nvPr>
        </p:nvGraphicFramePr>
        <p:xfrm>
          <a:off x="2260854" y="5120550"/>
          <a:ext cx="4213098" cy="5899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993680" imgH="279360" progId="Equation.DSMT4">
                  <p:embed/>
                </p:oleObj>
              </mc:Choice>
              <mc:Fallback>
                <p:oleObj name="Equation" r:id="rId3" imgW="1993680" imgH="279360" progId="Equation.DSMT4">
                  <p:embed/>
                  <p:pic>
                    <p:nvPicPr>
                      <p:cNvPr id="8" name="Object 4">
                        <a:extLst>
                          <a:ext uri="{FF2B5EF4-FFF2-40B4-BE49-F238E27FC236}">
                            <a16:creationId xmlns:a16="http://schemas.microsoft.com/office/drawing/2014/main" id="{7B1F655B-07D7-402B-96B2-0DF460D698B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60854" y="5120550"/>
                        <a:ext cx="4213098" cy="58992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3090386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Straight Arrow Connector 34"/>
          <p:cNvCxnSpPr/>
          <p:nvPr/>
        </p:nvCxnSpPr>
        <p:spPr>
          <a:xfrm>
            <a:off x="711200" y="2584450"/>
            <a:ext cx="3867150" cy="0"/>
          </a:xfrm>
          <a:prstGeom prst="straightConnector1">
            <a:avLst/>
          </a:prstGeom>
          <a:ln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2407101" y="2307630"/>
            <a:ext cx="406172" cy="461665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rgbClr val="FF9933"/>
                </a:solidFill>
                <a:latin typeface="Garamond"/>
                <a:cs typeface="Garamond"/>
              </a:rPr>
              <a:t>T</a:t>
            </a:r>
            <a:endParaRPr lang="en-US" sz="2400" baseline="-25000" dirty="0">
              <a:solidFill>
                <a:srgbClr val="FF9933"/>
              </a:solidFill>
              <a:latin typeface="Garamond"/>
              <a:cs typeface="Garamond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Expected time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1229983"/>
            <a:ext cx="822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ranklin Gothic Medium"/>
                <a:cs typeface="Franklin Gothic Medium"/>
              </a:rPr>
              <a:t>What is the </a:t>
            </a:r>
            <a:r>
              <a:rPr lang="en-US" sz="2800" dirty="0">
                <a:solidFill>
                  <a:srgbClr val="FF9933"/>
                </a:solidFill>
                <a:latin typeface="Franklin Gothic Medium"/>
                <a:cs typeface="Franklin Gothic Medium"/>
              </a:rPr>
              <a:t>expected time</a:t>
            </a:r>
            <a:r>
              <a:rPr lang="en-US" sz="2800" dirty="0">
                <a:latin typeface="Franklin Gothic Medium"/>
                <a:cs typeface="Franklin Gothic Medium"/>
              </a:rPr>
              <a:t> of the </a:t>
            </a:r>
            <a:r>
              <a:rPr lang="en-US" sz="2800" dirty="0">
                <a:solidFill>
                  <a:srgbClr val="FF9933"/>
                </a:solidFill>
                <a:latin typeface="Franklin Gothic Medium"/>
                <a:cs typeface="Franklin Gothic Medium"/>
              </a:rPr>
              <a:t>third drop</a:t>
            </a:r>
            <a:r>
              <a:rPr lang="en-US" sz="2800" dirty="0">
                <a:latin typeface="Franklin Gothic Medium"/>
                <a:cs typeface="Franklin Gothic Medium"/>
              </a:rPr>
              <a:t>?</a:t>
            </a:r>
            <a:endParaRPr lang="en-US" sz="2800" i="1" dirty="0">
              <a:solidFill>
                <a:srgbClr val="FF9933"/>
              </a:solidFill>
              <a:latin typeface="Garamond"/>
              <a:cs typeface="Garamond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711200" y="2349500"/>
            <a:ext cx="7366000" cy="0"/>
          </a:xfrm>
          <a:prstGeom prst="line">
            <a:avLst/>
          </a:prstGeom>
          <a:ln w="952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4667250" y="2136775"/>
            <a:ext cx="3600450" cy="34925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711200" y="1853684"/>
            <a:ext cx="6032500" cy="495816"/>
            <a:chOff x="711200" y="1853684"/>
            <a:chExt cx="6032500" cy="495816"/>
          </a:xfrm>
        </p:grpSpPr>
        <p:grpSp>
          <p:nvGrpSpPr>
            <p:cNvPr id="7" name="Group 6"/>
            <p:cNvGrpSpPr/>
            <p:nvPr/>
          </p:nvGrpSpPr>
          <p:grpSpPr>
            <a:xfrm>
              <a:off x="3657600" y="2209800"/>
              <a:ext cx="2946400" cy="139700"/>
              <a:chOff x="3657600" y="2292350"/>
              <a:chExt cx="2946400" cy="139700"/>
            </a:xfrm>
          </p:grpSpPr>
          <p:cxnSp>
            <p:nvCxnSpPr>
              <p:cNvPr id="11" name="Straight Connector 10"/>
              <p:cNvCxnSpPr/>
              <p:nvPr/>
            </p:nvCxnSpPr>
            <p:spPr>
              <a:xfrm>
                <a:off x="6604000" y="2292350"/>
                <a:ext cx="0" cy="139700"/>
              </a:xfrm>
              <a:prstGeom prst="line">
                <a:avLst/>
              </a:prstGeom>
              <a:ln w="6350" cmpd="sng"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/>
              <p:nvPr/>
            </p:nvCxnSpPr>
            <p:spPr>
              <a:xfrm>
                <a:off x="3657600" y="2292350"/>
                <a:ext cx="0" cy="139700"/>
              </a:xfrm>
              <a:prstGeom prst="line">
                <a:avLst/>
              </a:prstGeom>
              <a:ln w="6350" cmpd="sng"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8" name="Straight Connector 7"/>
            <p:cNvCxnSpPr/>
            <p:nvPr/>
          </p:nvCxnSpPr>
          <p:spPr>
            <a:xfrm>
              <a:off x="711200" y="2000250"/>
              <a:ext cx="0" cy="349250"/>
            </a:xfrm>
            <a:prstGeom prst="line">
              <a:avLst/>
            </a:prstGeom>
            <a:ln w="635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3511934" y="1878568"/>
              <a:ext cx="2928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Garamond"/>
                  <a:cs typeface="Garamond"/>
                </a:rPr>
                <a:t>1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450831" y="1853684"/>
              <a:ext cx="2928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Garamond"/>
                  <a:cs typeface="Garamond"/>
                </a:rPr>
                <a:t>2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2286000" y="1994416"/>
            <a:ext cx="3822700" cy="285234"/>
            <a:chOff x="3079750" y="2527816"/>
            <a:chExt cx="3822700" cy="285234"/>
          </a:xfrm>
        </p:grpSpPr>
        <p:pic>
          <p:nvPicPr>
            <p:cNvPr id="14" name="Picture 13" descr="raemi_Drop.jpe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79750" y="2546350"/>
              <a:ext cx="133350" cy="266700"/>
            </a:xfrm>
            <a:prstGeom prst="rect">
              <a:avLst/>
            </a:prstGeom>
          </p:spPr>
        </p:pic>
        <p:pic>
          <p:nvPicPr>
            <p:cNvPr id="15" name="Picture 14" descr="raemi_Drop.jpe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08600" y="2527816"/>
              <a:ext cx="133350" cy="266700"/>
            </a:xfrm>
            <a:prstGeom prst="rect">
              <a:avLst/>
            </a:prstGeom>
          </p:spPr>
        </p:pic>
        <p:pic>
          <p:nvPicPr>
            <p:cNvPr id="16" name="Picture 15" descr="raemi_Drop.jpe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91050" y="2533650"/>
              <a:ext cx="133350" cy="266700"/>
            </a:xfrm>
            <a:prstGeom prst="rect">
              <a:avLst/>
            </a:prstGeom>
          </p:spPr>
        </p:pic>
        <p:pic>
          <p:nvPicPr>
            <p:cNvPr id="17" name="Picture 16" descr="raemi_Drop.jpe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69100" y="2546350"/>
              <a:ext cx="133350" cy="266700"/>
            </a:xfrm>
            <a:prstGeom prst="rect">
              <a:avLst/>
            </a:prstGeom>
          </p:spPr>
        </p:pic>
      </p:grpSp>
      <p:grpSp>
        <p:nvGrpSpPr>
          <p:cNvPr id="39" name="Group 38"/>
          <p:cNvGrpSpPr/>
          <p:nvPr/>
        </p:nvGrpSpPr>
        <p:grpSpPr>
          <a:xfrm>
            <a:off x="711200" y="2707680"/>
            <a:ext cx="3879850" cy="461665"/>
            <a:chOff x="711200" y="2707680"/>
            <a:chExt cx="3879850" cy="46166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3873500" y="2844800"/>
              <a:ext cx="0" cy="260350"/>
            </a:xfrm>
            <a:prstGeom prst="line">
              <a:avLst/>
            </a:prstGeom>
            <a:ln w="6350" cmpd="sng"/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4591050" y="2844800"/>
              <a:ext cx="0" cy="260350"/>
            </a:xfrm>
            <a:prstGeom prst="line">
              <a:avLst/>
            </a:prstGeom>
            <a:ln w="6350" cmpd="sng"/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/>
            <p:nvPr/>
          </p:nvCxnSpPr>
          <p:spPr>
            <a:xfrm>
              <a:off x="3873500" y="2984500"/>
              <a:ext cx="704850" cy="0"/>
            </a:xfrm>
            <a:prstGeom prst="straightConnector1">
              <a:avLst/>
            </a:prstGeom>
            <a:ln>
              <a:headEnd type="arrow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3988251" y="2707680"/>
              <a:ext cx="487635" cy="461665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i="1" dirty="0">
                  <a:solidFill>
                    <a:srgbClr val="FF9933"/>
                  </a:solidFill>
                  <a:latin typeface="Garamond"/>
                  <a:cs typeface="Garamond"/>
                </a:rPr>
                <a:t>T</a:t>
              </a:r>
              <a:r>
                <a:rPr lang="en-US" sz="2400" baseline="-25000" dirty="0">
                  <a:solidFill>
                    <a:srgbClr val="FF9933"/>
                  </a:solidFill>
                  <a:latin typeface="Garamond"/>
                  <a:cs typeface="Garamond"/>
                </a:rPr>
                <a:t>3</a:t>
              </a:r>
            </a:p>
          </p:txBody>
        </p:sp>
        <p:cxnSp>
          <p:nvCxnSpPr>
            <p:cNvPr id="22" name="Straight Arrow Connector 21"/>
            <p:cNvCxnSpPr/>
            <p:nvPr/>
          </p:nvCxnSpPr>
          <p:spPr>
            <a:xfrm>
              <a:off x="2286000" y="2984500"/>
              <a:ext cx="1587500" cy="0"/>
            </a:xfrm>
            <a:prstGeom prst="straightConnector1">
              <a:avLst/>
            </a:prstGeom>
            <a:ln>
              <a:headEnd type="arrow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/>
            <p:nvPr/>
          </p:nvCxnSpPr>
          <p:spPr>
            <a:xfrm>
              <a:off x="711200" y="2978150"/>
              <a:ext cx="1587500" cy="0"/>
            </a:xfrm>
            <a:prstGeom prst="straightConnector1">
              <a:avLst/>
            </a:prstGeom>
            <a:ln>
              <a:headEnd type="arrow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2305050" y="2844800"/>
              <a:ext cx="0" cy="260350"/>
            </a:xfrm>
            <a:prstGeom prst="line">
              <a:avLst/>
            </a:prstGeom>
            <a:ln w="6350" cmpd="sng"/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711200" y="2854325"/>
              <a:ext cx="0" cy="260350"/>
            </a:xfrm>
            <a:prstGeom prst="line">
              <a:avLst/>
            </a:prstGeom>
            <a:ln w="6350" cmpd="sng"/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2819851" y="2707680"/>
              <a:ext cx="487635" cy="461665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i="1" dirty="0">
                  <a:solidFill>
                    <a:srgbClr val="FF9933"/>
                  </a:solidFill>
                  <a:latin typeface="Garamond"/>
                  <a:cs typeface="Garamond"/>
                </a:rPr>
                <a:t>T</a:t>
              </a:r>
              <a:r>
                <a:rPr lang="en-US" sz="2400" baseline="-25000" dirty="0">
                  <a:solidFill>
                    <a:srgbClr val="FF9933"/>
                  </a:solidFill>
                  <a:latin typeface="Garamond"/>
                  <a:cs typeface="Garamond"/>
                </a:rPr>
                <a:t>2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317418" y="2707680"/>
              <a:ext cx="487635" cy="461665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i="1" dirty="0">
                  <a:solidFill>
                    <a:srgbClr val="FF9933"/>
                  </a:solidFill>
                  <a:latin typeface="Garamond"/>
                  <a:cs typeface="Garamond"/>
                </a:rPr>
                <a:t>T</a:t>
              </a:r>
              <a:r>
                <a:rPr lang="en-US" sz="2400" baseline="-25000" dirty="0">
                  <a:solidFill>
                    <a:srgbClr val="FF9933"/>
                  </a:solidFill>
                  <a:latin typeface="Garamond"/>
                  <a:cs typeface="Garamond"/>
                </a:rPr>
                <a:t>1</a:t>
              </a: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457200" y="3372822"/>
            <a:ext cx="82296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/>
                </a:solidFill>
                <a:latin typeface="Franklin Gothic Medium"/>
                <a:cs typeface="Franklin Gothic Medium"/>
              </a:rPr>
              <a:t>Solution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84253" y="4150983"/>
            <a:ext cx="822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latin typeface="Garamond"/>
                <a:cs typeface="Garamond"/>
              </a:rPr>
              <a:t>T </a:t>
            </a:r>
            <a:r>
              <a:rPr lang="en-US" sz="2800" dirty="0">
                <a:solidFill>
                  <a:prstClr val="black"/>
                </a:solidFill>
                <a:latin typeface="Garamond"/>
                <a:cs typeface="Garamond"/>
              </a:rPr>
              <a:t>= </a:t>
            </a:r>
            <a:r>
              <a:rPr lang="en-US" sz="2800" i="1" dirty="0">
                <a:solidFill>
                  <a:prstClr val="black"/>
                </a:solidFill>
                <a:latin typeface="Garamond"/>
                <a:cs typeface="Garamond"/>
              </a:rPr>
              <a:t>T</a:t>
            </a:r>
            <a:r>
              <a:rPr lang="en-US" sz="2800" baseline="-25000" dirty="0">
                <a:solidFill>
                  <a:prstClr val="black"/>
                </a:solidFill>
                <a:latin typeface="Garamond"/>
                <a:cs typeface="Garamond"/>
              </a:rPr>
              <a:t>1</a:t>
            </a:r>
            <a:r>
              <a:rPr lang="en-US" sz="2800" dirty="0">
                <a:solidFill>
                  <a:prstClr val="black"/>
                </a:solidFill>
                <a:latin typeface="Garamond"/>
                <a:cs typeface="Garamond"/>
              </a:rPr>
              <a:t> + </a:t>
            </a:r>
            <a:r>
              <a:rPr lang="en-US" sz="2800" i="1" dirty="0">
                <a:solidFill>
                  <a:prstClr val="black"/>
                </a:solidFill>
                <a:latin typeface="Garamond"/>
                <a:cs typeface="Garamond"/>
              </a:rPr>
              <a:t>T</a:t>
            </a:r>
            <a:r>
              <a:rPr lang="en-US" sz="2800" baseline="-25000" dirty="0">
                <a:solidFill>
                  <a:prstClr val="black"/>
                </a:solidFill>
                <a:latin typeface="Garamond"/>
                <a:cs typeface="Garamond"/>
              </a:rPr>
              <a:t>2</a:t>
            </a:r>
            <a:r>
              <a:rPr lang="en-US" sz="2800" dirty="0">
                <a:solidFill>
                  <a:prstClr val="black"/>
                </a:solidFill>
                <a:latin typeface="Garamond"/>
                <a:cs typeface="Garamond"/>
              </a:rPr>
              <a:t> + </a:t>
            </a:r>
            <a:r>
              <a:rPr lang="en-US" sz="2800" i="1" dirty="0">
                <a:solidFill>
                  <a:prstClr val="black"/>
                </a:solidFill>
                <a:latin typeface="Garamond"/>
                <a:cs typeface="Garamond"/>
              </a:rPr>
              <a:t>T</a:t>
            </a:r>
            <a:r>
              <a:rPr lang="en-US" sz="2800" baseline="-25000" dirty="0">
                <a:solidFill>
                  <a:prstClr val="black"/>
                </a:solidFill>
                <a:latin typeface="Garamond"/>
                <a:cs typeface="Garamond"/>
              </a:rPr>
              <a:t>3</a:t>
            </a:r>
            <a:endParaRPr lang="en-US" sz="2800" baseline="-25000" dirty="0"/>
          </a:p>
        </p:txBody>
      </p:sp>
      <p:sp>
        <p:nvSpPr>
          <p:cNvPr id="31" name="TextBox 30"/>
          <p:cNvSpPr txBox="1"/>
          <p:nvPr/>
        </p:nvSpPr>
        <p:spPr>
          <a:xfrm>
            <a:off x="484253" y="4796766"/>
            <a:ext cx="822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latin typeface="Garamond"/>
                <a:cs typeface="Garamond"/>
              </a:rPr>
              <a:t>T</a:t>
            </a:r>
            <a:r>
              <a:rPr lang="en-US" sz="2800" dirty="0">
                <a:latin typeface="Franklin Gothic Medium"/>
                <a:cs typeface="Franklin Gothic Medium"/>
              </a:rPr>
              <a:t> is </a:t>
            </a:r>
            <a:r>
              <a:rPr lang="en-US" sz="2800" dirty="0">
                <a:solidFill>
                  <a:srgbClr val="FF9933"/>
                </a:solidFill>
                <a:latin typeface="Franklin Gothic Medium"/>
                <a:cs typeface="Franklin Gothic Medium"/>
              </a:rPr>
              <a:t>not </a:t>
            </a:r>
            <a:r>
              <a:rPr lang="en-US" sz="2800" dirty="0">
                <a:latin typeface="Franklin Gothic Medium"/>
                <a:cs typeface="Franklin Gothic Medium"/>
              </a:rPr>
              <a:t>exponential but</a:t>
            </a:r>
            <a:endParaRPr lang="en-US" sz="2800" dirty="0"/>
          </a:p>
        </p:txBody>
      </p:sp>
      <p:sp>
        <p:nvSpPr>
          <p:cNvPr id="32" name="TextBox 31"/>
          <p:cNvSpPr txBox="1"/>
          <p:nvPr/>
        </p:nvSpPr>
        <p:spPr>
          <a:xfrm>
            <a:off x="484253" y="5465433"/>
            <a:ext cx="46528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latin typeface="Garamond"/>
                <a:cs typeface="Garamond"/>
              </a:rPr>
              <a:t>E</a:t>
            </a:r>
            <a:r>
              <a:rPr lang="en-US" sz="2800" dirty="0">
                <a:latin typeface="Garamond"/>
                <a:cs typeface="Garamond"/>
              </a:rPr>
              <a:t>[</a:t>
            </a:r>
            <a:r>
              <a:rPr lang="en-US" sz="2800" i="1" dirty="0">
                <a:latin typeface="Garamond"/>
                <a:cs typeface="Garamond"/>
              </a:rPr>
              <a:t>T</a:t>
            </a:r>
            <a:r>
              <a:rPr lang="en-US" sz="2800" dirty="0">
                <a:latin typeface="Garamond"/>
                <a:cs typeface="Garamond"/>
              </a:rPr>
              <a:t>]</a:t>
            </a:r>
            <a:r>
              <a:rPr lang="en-US" sz="2800" i="1" dirty="0">
                <a:latin typeface="Garamond"/>
                <a:cs typeface="Garamond"/>
              </a:rPr>
              <a:t> </a:t>
            </a:r>
            <a:r>
              <a:rPr lang="en-US" sz="2800" dirty="0">
                <a:solidFill>
                  <a:prstClr val="black"/>
                </a:solidFill>
                <a:latin typeface="Garamond"/>
                <a:cs typeface="Garamond"/>
              </a:rPr>
              <a:t>= </a:t>
            </a:r>
            <a:r>
              <a:rPr lang="en-US" sz="2800" i="1" dirty="0">
                <a:latin typeface="Garamond"/>
                <a:cs typeface="Garamond"/>
              </a:rPr>
              <a:t>E</a:t>
            </a:r>
            <a:r>
              <a:rPr lang="en-US" sz="2800" dirty="0">
                <a:latin typeface="Garamond"/>
                <a:cs typeface="Garamond"/>
              </a:rPr>
              <a:t>[</a:t>
            </a:r>
            <a:r>
              <a:rPr lang="en-US" sz="2800" i="1" dirty="0">
                <a:solidFill>
                  <a:prstClr val="black"/>
                </a:solidFill>
                <a:latin typeface="Garamond"/>
                <a:cs typeface="Garamond"/>
              </a:rPr>
              <a:t>T</a:t>
            </a:r>
            <a:r>
              <a:rPr lang="en-US" sz="2800" baseline="-25000" dirty="0">
                <a:solidFill>
                  <a:prstClr val="black"/>
                </a:solidFill>
                <a:latin typeface="Garamond"/>
                <a:cs typeface="Garamond"/>
              </a:rPr>
              <a:t>1</a:t>
            </a:r>
            <a:r>
              <a:rPr lang="en-US" sz="2800" dirty="0">
                <a:latin typeface="Garamond"/>
                <a:cs typeface="Garamond"/>
              </a:rPr>
              <a:t>]</a:t>
            </a:r>
            <a:r>
              <a:rPr lang="en-US" sz="2800" dirty="0">
                <a:solidFill>
                  <a:prstClr val="black"/>
                </a:solidFill>
                <a:latin typeface="Garamond"/>
                <a:cs typeface="Garamond"/>
              </a:rPr>
              <a:t> + </a:t>
            </a:r>
            <a:r>
              <a:rPr lang="en-US" sz="2800" i="1" dirty="0">
                <a:latin typeface="Garamond"/>
                <a:cs typeface="Garamond"/>
              </a:rPr>
              <a:t>E</a:t>
            </a:r>
            <a:r>
              <a:rPr lang="en-US" sz="2800" dirty="0">
                <a:latin typeface="Garamond"/>
                <a:cs typeface="Garamond"/>
              </a:rPr>
              <a:t>[</a:t>
            </a:r>
            <a:r>
              <a:rPr lang="en-US" sz="2800" i="1" dirty="0">
                <a:solidFill>
                  <a:prstClr val="black"/>
                </a:solidFill>
                <a:latin typeface="Garamond"/>
                <a:cs typeface="Garamond"/>
              </a:rPr>
              <a:t>T</a:t>
            </a:r>
            <a:r>
              <a:rPr lang="en-US" sz="2800" baseline="-25000" dirty="0">
                <a:solidFill>
                  <a:prstClr val="black"/>
                </a:solidFill>
                <a:latin typeface="Garamond"/>
                <a:cs typeface="Garamond"/>
              </a:rPr>
              <a:t>2</a:t>
            </a:r>
            <a:r>
              <a:rPr lang="en-US" sz="2800" dirty="0">
                <a:latin typeface="Garamond"/>
                <a:cs typeface="Garamond"/>
              </a:rPr>
              <a:t>]</a:t>
            </a:r>
            <a:r>
              <a:rPr lang="en-US" sz="2800" dirty="0">
                <a:solidFill>
                  <a:prstClr val="black"/>
                </a:solidFill>
                <a:latin typeface="Garamond"/>
                <a:cs typeface="Garamond"/>
              </a:rPr>
              <a:t> + </a:t>
            </a:r>
            <a:r>
              <a:rPr lang="en-US" sz="2800" i="1" dirty="0">
                <a:latin typeface="Garamond"/>
                <a:cs typeface="Garamond"/>
              </a:rPr>
              <a:t>E</a:t>
            </a:r>
            <a:r>
              <a:rPr lang="en-US" sz="2800" dirty="0">
                <a:latin typeface="Garamond"/>
                <a:cs typeface="Garamond"/>
              </a:rPr>
              <a:t>[</a:t>
            </a:r>
            <a:r>
              <a:rPr lang="en-US" sz="2800" i="1" dirty="0">
                <a:solidFill>
                  <a:prstClr val="black"/>
                </a:solidFill>
                <a:latin typeface="Garamond"/>
                <a:cs typeface="Garamond"/>
              </a:rPr>
              <a:t>T</a:t>
            </a:r>
            <a:r>
              <a:rPr lang="en-US" sz="2800" baseline="-25000" dirty="0">
                <a:solidFill>
                  <a:prstClr val="black"/>
                </a:solidFill>
                <a:latin typeface="Garamond"/>
                <a:cs typeface="Garamond"/>
              </a:rPr>
              <a:t>3</a:t>
            </a:r>
            <a:r>
              <a:rPr lang="en-US" sz="2800" dirty="0">
                <a:latin typeface="Garamond"/>
                <a:cs typeface="Garamond"/>
              </a:rPr>
              <a:t>]</a:t>
            </a:r>
            <a:endParaRPr lang="en-US" sz="2800" baseline="-25000" dirty="0"/>
          </a:p>
        </p:txBody>
      </p:sp>
      <p:sp>
        <p:nvSpPr>
          <p:cNvPr id="33" name="TextBox 32"/>
          <p:cNvSpPr txBox="1"/>
          <p:nvPr/>
        </p:nvSpPr>
        <p:spPr>
          <a:xfrm>
            <a:off x="4870450" y="5476216"/>
            <a:ext cx="11620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prstClr val="black"/>
                </a:solidFill>
                <a:latin typeface="Garamond"/>
                <a:cs typeface="Garamond"/>
              </a:rPr>
              <a:t>= 3/</a:t>
            </a:r>
            <a:r>
              <a:rPr lang="en-US" sz="2800" i="1" dirty="0">
                <a:solidFill>
                  <a:prstClr val="black"/>
                </a:solidFill>
                <a:latin typeface="Symbol" charset="2"/>
                <a:cs typeface="Symbol" charset="2"/>
              </a:rPr>
              <a:t>l</a:t>
            </a:r>
            <a:endParaRPr lang="en-US" sz="2800" baseline="-25000" dirty="0"/>
          </a:p>
        </p:txBody>
      </p:sp>
      <p:cxnSp>
        <p:nvCxnSpPr>
          <p:cNvPr id="34" name="Straight Connector 33"/>
          <p:cNvCxnSpPr/>
          <p:nvPr/>
        </p:nvCxnSpPr>
        <p:spPr>
          <a:xfrm>
            <a:off x="4591050" y="2444750"/>
            <a:ext cx="0" cy="260350"/>
          </a:xfrm>
          <a:prstGeom prst="line">
            <a:avLst/>
          </a:prstGeom>
          <a:ln w="6350" cmpd="sng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711200" y="2454275"/>
            <a:ext cx="0" cy="260350"/>
          </a:xfrm>
          <a:prstGeom prst="line">
            <a:avLst/>
          </a:prstGeom>
          <a:ln w="6350" cmpd="sng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2900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  <p:bldP spid="31" grpId="0"/>
      <p:bldP spid="32" grpId="0"/>
      <p:bldP spid="33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647F5D-050D-4D9F-BD23-76E7BD0DD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/>
              <a:t>Example 7   </a:t>
            </a:r>
            <a:endParaRPr lang="zh-CN" altLang="en-US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826E7B08-F374-4F80-85D3-3EC2B957E499}"/>
                  </a:ext>
                </a:extLst>
              </p:cNvPr>
              <p:cNvSpPr txBox="1"/>
              <p:nvPr/>
            </p:nvSpPr>
            <p:spPr>
              <a:xfrm>
                <a:off x="828923" y="898498"/>
                <a:ext cx="7486154" cy="34163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n-US" altLang="zh-CN" sz="2400" dirty="0"/>
                  <a:t>Suppose that the length of a phone call in minutes is an exponential random variable with parameter</a:t>
                </a:r>
                <a14:m>
                  <m:oMath xmlns:m="http://schemas.openxmlformats.org/officeDocument/2006/math">
                    <m:r>
                      <a:rPr lang="en-US" altLang="zh-CN" sz="2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zh-CN" altLang="en-US" sz="240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altLang="zh-CN" sz="2400" dirty="0"/>
                  <a:t> = 0.1 , If someone arrives immediately ahead of you at a public telephone booth, find the probability that you will have to wait </a:t>
                </a:r>
              </a:p>
              <a:p>
                <a:pPr algn="just"/>
                <a:r>
                  <a:rPr lang="en-US" altLang="zh-CN" sz="2400" dirty="0"/>
                  <a:t>a. more than 10 minutes;</a:t>
                </a:r>
              </a:p>
              <a:p>
                <a:pPr algn="just"/>
                <a:r>
                  <a:rPr lang="en-US" altLang="zh-CN" sz="2400" dirty="0"/>
                  <a:t>b. between 10 and 20 minutes.</a:t>
                </a:r>
              </a:p>
              <a:p>
                <a:pPr algn="just"/>
                <a:br>
                  <a:rPr lang="en-US" altLang="zh-CN" sz="2400" dirty="0"/>
                </a:br>
                <a:endParaRPr lang="en-US" altLang="zh-CN" sz="2400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826E7B08-F374-4F80-85D3-3EC2B957E4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8923" y="898498"/>
                <a:ext cx="7486154" cy="3416320"/>
              </a:xfrm>
              <a:prstGeom prst="rect">
                <a:avLst/>
              </a:prstGeom>
              <a:blipFill>
                <a:blip r:embed="rId2"/>
                <a:stretch>
                  <a:fillRect l="-1303" t="-1426" r="-12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141764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647F5D-050D-4D9F-BD23-76E7BD0DD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>
                <a:solidFill>
                  <a:srgbClr val="FF0000"/>
                </a:solidFill>
              </a:rPr>
              <a:t>6 Other distributions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26E7B08-F374-4F80-85D3-3EC2B957E499}"/>
              </a:ext>
            </a:extLst>
          </p:cNvPr>
          <p:cNvSpPr txBox="1"/>
          <p:nvPr/>
        </p:nvSpPr>
        <p:spPr>
          <a:xfrm>
            <a:off x="457199" y="946204"/>
            <a:ext cx="822959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AutoNum type="arabicParenBoth"/>
            </a:pPr>
            <a:r>
              <a:rPr lang="en-US" altLang="zh-CN" sz="2400" b="1" dirty="0"/>
              <a:t>Gamma distribution</a:t>
            </a:r>
          </a:p>
          <a:p>
            <a:pPr marL="457200" indent="-457200">
              <a:buAutoNum type="arabicParenBoth"/>
            </a:pPr>
            <a:r>
              <a:rPr lang="en-US" altLang="zh-CN" sz="2400" b="1" dirty="0"/>
              <a:t>Beta distribution</a:t>
            </a: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144412663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647F5D-050D-4D9F-BD23-76E7BD0DD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b="1" dirty="0">
                <a:solidFill>
                  <a:srgbClr val="FF0000"/>
                </a:solidFill>
              </a:rPr>
              <a:t>(1) Gamma distribution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26E7B08-F374-4F80-85D3-3EC2B957E499}"/>
              </a:ext>
            </a:extLst>
          </p:cNvPr>
          <p:cNvSpPr txBox="1"/>
          <p:nvPr/>
        </p:nvSpPr>
        <p:spPr>
          <a:xfrm>
            <a:off x="457199" y="946204"/>
            <a:ext cx="8229599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2400" b="0" i="0" u="none" strike="noStrike" baseline="0" dirty="0">
                <a:latin typeface="ArialMT"/>
              </a:rPr>
              <a:t>The Gamma distribution is </a:t>
            </a:r>
            <a:r>
              <a:rPr lang="en-US" altLang="zh-CN" sz="2400" b="0" i="0" u="none" strike="noStrike" baseline="0" dirty="0">
                <a:solidFill>
                  <a:srgbClr val="FF0000"/>
                </a:solidFill>
                <a:latin typeface="ArialMT"/>
              </a:rPr>
              <a:t>a generalization of the Exponential distribution</a:t>
            </a:r>
            <a:r>
              <a:rPr lang="en-US" altLang="zh-CN" sz="2400" b="0" i="0" u="none" strike="noStrike" baseline="0" dirty="0">
                <a:latin typeface="ArialMT"/>
              </a:rPr>
              <a:t>. An Exponential </a:t>
            </a:r>
            <a:r>
              <a:rPr lang="en-US" altLang="zh-CN" sz="2400" b="0" i="1" u="none" strike="noStrike" baseline="0" dirty="0">
                <a:latin typeface="ArialMT"/>
              </a:rPr>
              <a:t>X</a:t>
            </a:r>
            <a:r>
              <a:rPr lang="en-US" altLang="zh-CN" sz="2400" b="0" i="0" u="none" strike="noStrike" baseline="0" dirty="0">
                <a:latin typeface="ArialMT"/>
              </a:rPr>
              <a:t> represents the waiting time for the ﬁrst success under conditions of </a:t>
            </a:r>
            <a:r>
              <a:rPr lang="en-US" altLang="zh-CN" sz="2400" b="0" i="0" u="none" strike="noStrike" baseline="0" dirty="0" err="1">
                <a:latin typeface="ArialMT"/>
              </a:rPr>
              <a:t>memorylessness</a:t>
            </a:r>
            <a:r>
              <a:rPr lang="en-US" altLang="zh-CN" sz="2400" b="0" i="0" u="none" strike="noStrike" baseline="0" dirty="0">
                <a:latin typeface="ArialMT"/>
              </a:rPr>
              <a:t>, we shall see that a Gamma </a:t>
            </a:r>
            <a:r>
              <a:rPr lang="en-US" altLang="zh-CN" sz="2400" b="0" i="1" u="none" strike="noStrike" baseline="0" dirty="0">
                <a:latin typeface="ArialMT"/>
              </a:rPr>
              <a:t>Y</a:t>
            </a:r>
            <a:r>
              <a:rPr lang="en-US" altLang="zh-CN" sz="2400" b="0" i="0" u="none" strike="noStrike" baseline="0" dirty="0">
                <a:latin typeface="ArialMT"/>
              </a:rPr>
              <a:t> represents </a:t>
            </a:r>
            <a:r>
              <a:rPr lang="en-US" altLang="zh-CN" sz="2400" b="0" i="0" u="none" strike="noStrike" baseline="0" dirty="0">
                <a:solidFill>
                  <a:srgbClr val="FF0000"/>
                </a:solidFill>
                <a:latin typeface="ArialMT"/>
              </a:rPr>
              <a:t>the total waiting time for multiple successes</a:t>
            </a:r>
            <a:r>
              <a:rPr lang="en-US" altLang="zh-CN" sz="2400" b="0" i="0" u="none" strike="noStrike" baseline="0" dirty="0">
                <a:latin typeface="ArialMT"/>
              </a:rPr>
              <a:t>.</a:t>
            </a:r>
          </a:p>
          <a:p>
            <a:pPr algn="just"/>
            <a:endParaRPr lang="en-US" altLang="zh-CN" sz="24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2392BAF-562B-4D33-8725-47AF515202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4" y="3254528"/>
            <a:ext cx="8655819" cy="180215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4253854-5E96-4D59-A3A0-8E3E07119E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8865" y="5510249"/>
            <a:ext cx="2921248" cy="109414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E9ECE552-9EF5-4F09-9A84-34423727C5B0}"/>
              </a:ext>
            </a:extLst>
          </p:cNvPr>
          <p:cNvSpPr/>
          <p:nvPr/>
        </p:nvSpPr>
        <p:spPr>
          <a:xfrm>
            <a:off x="1598950" y="3263758"/>
            <a:ext cx="575733" cy="28738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043508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647F5D-050D-4D9F-BD23-76E7BD0DD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b="1" dirty="0">
                <a:solidFill>
                  <a:srgbClr val="FF0000"/>
                </a:solidFill>
              </a:rPr>
              <a:t>(1) Gamma distribution</a:t>
            </a: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F7488EB5-4A4B-4C08-B17F-AEAF0519EE0E}"/>
              </a:ext>
            </a:extLst>
          </p:cNvPr>
          <p:cNvGrpSpPr/>
          <p:nvPr/>
        </p:nvGrpSpPr>
        <p:grpSpPr>
          <a:xfrm>
            <a:off x="534728" y="1150083"/>
            <a:ext cx="8074550" cy="4143220"/>
            <a:chOff x="335945" y="1150083"/>
            <a:chExt cx="8074550" cy="4143220"/>
          </a:xfrm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E9ECE552-9EF5-4F09-9A84-34423727C5B0}"/>
                </a:ext>
              </a:extLst>
            </p:cNvPr>
            <p:cNvSpPr/>
            <p:nvPr/>
          </p:nvSpPr>
          <p:spPr>
            <a:xfrm>
              <a:off x="1710267" y="3319415"/>
              <a:ext cx="575733" cy="2873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8F072701-FFAF-473F-8CBB-BD7ED6BB49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7200" y="1150083"/>
              <a:ext cx="7056783" cy="976410"/>
            </a:xfrm>
            <a:prstGeom prst="rect">
              <a:avLst/>
            </a:prstGeom>
          </p:spPr>
        </p:pic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CBDC5512-AD82-4CBB-89CC-2FF6A4D1A9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5945" y="2251268"/>
              <a:ext cx="8074550" cy="2568577"/>
            </a:xfrm>
            <a:prstGeom prst="rect">
              <a:avLst/>
            </a:prstGeom>
          </p:spPr>
        </p:pic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619114A6-AB0F-4853-B984-D87BAB17997F}"/>
                </a:ext>
              </a:extLst>
            </p:cNvPr>
            <p:cNvSpPr/>
            <p:nvPr/>
          </p:nvSpPr>
          <p:spPr>
            <a:xfrm>
              <a:off x="1852654" y="1205498"/>
              <a:ext cx="755375" cy="3477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92530576-2E2D-43DF-B39F-DAE0D9807D55}"/>
                </a:ext>
              </a:extLst>
            </p:cNvPr>
            <p:cNvSpPr/>
            <p:nvPr/>
          </p:nvSpPr>
          <p:spPr>
            <a:xfrm>
              <a:off x="1478500" y="5005918"/>
              <a:ext cx="1039265" cy="2873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4" name="文本框 13">
            <a:extLst>
              <a:ext uri="{FF2B5EF4-FFF2-40B4-BE49-F238E27FC236}">
                <a16:creationId xmlns:a16="http://schemas.microsoft.com/office/drawing/2014/main" id="{D5D0DAF5-632F-4C93-BE98-B8980D47A2A1}"/>
              </a:ext>
            </a:extLst>
          </p:cNvPr>
          <p:cNvSpPr txBox="1"/>
          <p:nvPr/>
        </p:nvSpPr>
        <p:spPr>
          <a:xfrm>
            <a:off x="457200" y="4020664"/>
            <a:ext cx="8152073" cy="120032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zh-CN" sz="2400" b="0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Note:  I.I.D is  independently identically distribution</a:t>
            </a:r>
          </a:p>
          <a:p>
            <a:endParaRPr lang="en-US" altLang="zh-CN" sz="2400" dirty="0">
              <a:solidFill>
                <a:srgbClr val="FF0000"/>
              </a:solidFill>
              <a:latin typeface="Arial" panose="020B0604020202020204" pitchFamily="34" charset="0"/>
            </a:endParaRPr>
          </a:p>
          <a:p>
            <a:endParaRPr lang="en-US" altLang="zh-CN" sz="2400" dirty="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783209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647F5D-050D-4D9F-BD23-76E7BD0DD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b="1" dirty="0">
                <a:solidFill>
                  <a:srgbClr val="FF0000"/>
                </a:solidFill>
              </a:rPr>
              <a:t>(1) Gamma distribution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E9ECE552-9EF5-4F09-9A84-34423727C5B0}"/>
              </a:ext>
            </a:extLst>
          </p:cNvPr>
          <p:cNvSpPr/>
          <p:nvPr/>
        </p:nvSpPr>
        <p:spPr>
          <a:xfrm>
            <a:off x="1710267" y="3319415"/>
            <a:ext cx="575733" cy="28738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4BC5BB7-5BEA-477C-B099-FFDEEC78F1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5425" y="905133"/>
            <a:ext cx="4429931" cy="294329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CF850288-5D4C-4863-A0BB-A9B35A0323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99" y="3936726"/>
            <a:ext cx="8229600" cy="2498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99101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647F5D-050D-4D9F-BD23-76E7BD0DD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b="1" dirty="0">
                <a:solidFill>
                  <a:srgbClr val="FF0000"/>
                </a:solidFill>
              </a:rPr>
              <a:t>(1) Gamma distribution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E9ECE552-9EF5-4F09-9A84-34423727C5B0}"/>
              </a:ext>
            </a:extLst>
          </p:cNvPr>
          <p:cNvSpPr/>
          <p:nvPr/>
        </p:nvSpPr>
        <p:spPr>
          <a:xfrm>
            <a:off x="1710267" y="3319415"/>
            <a:ext cx="575733" cy="28738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AB54DC3-B6EA-4523-B0BD-79AB2620EA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7501" y="1032300"/>
            <a:ext cx="4408998" cy="265417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362AC9C-47C0-442E-8727-4B9089C10C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7501" y="4296477"/>
            <a:ext cx="1657847" cy="696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45068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647F5D-050D-4D9F-BD23-76E7BD0DD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b="1" dirty="0">
                <a:solidFill>
                  <a:srgbClr val="FF0000"/>
                </a:solidFill>
              </a:rPr>
              <a:t>(1) </a:t>
            </a:r>
            <a:r>
              <a:rPr lang="en-US" altLang="zh-CN" b="1" dirty="0">
                <a:solidFill>
                  <a:srgbClr val="FF0000"/>
                </a:solidFill>
              </a:rPr>
              <a:t>Gamma distribution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E9ECE552-9EF5-4F09-9A84-34423727C5B0}"/>
              </a:ext>
            </a:extLst>
          </p:cNvPr>
          <p:cNvSpPr/>
          <p:nvPr/>
        </p:nvSpPr>
        <p:spPr>
          <a:xfrm>
            <a:off x="1710267" y="3319415"/>
            <a:ext cx="575733" cy="28738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D4491F2-AFC4-4FEC-BCAD-CD6D011DF0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2468" y="964253"/>
            <a:ext cx="6088726" cy="5850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2659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647F5D-050D-4D9F-BD23-76E7BD0DD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b="1" dirty="0">
                <a:solidFill>
                  <a:srgbClr val="FF0000"/>
                </a:solidFill>
              </a:rPr>
              <a:t>(2) </a:t>
            </a:r>
            <a:r>
              <a:rPr lang="en-US" altLang="zh-CN" b="1" dirty="0">
                <a:solidFill>
                  <a:srgbClr val="FF0000"/>
                </a:solidFill>
              </a:rPr>
              <a:t>Beta distribution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26E7B08-F374-4F80-85D3-3EC2B957E499}"/>
              </a:ext>
            </a:extLst>
          </p:cNvPr>
          <p:cNvSpPr txBox="1"/>
          <p:nvPr/>
        </p:nvSpPr>
        <p:spPr>
          <a:xfrm>
            <a:off x="457199" y="946204"/>
            <a:ext cx="8229601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2400" b="0" i="0" u="none" strike="noStrike" baseline="0" dirty="0">
                <a:latin typeface="ArialMT"/>
              </a:rPr>
              <a:t>The Beta distribution is a continuous distribution on the interval [0, 1]. </a:t>
            </a:r>
            <a:r>
              <a:rPr lang="en-US" altLang="zh-CN" sz="2400" b="0" i="0" u="none" strike="noStrike" baseline="0" dirty="0">
                <a:solidFill>
                  <a:srgbClr val="FF0000"/>
                </a:solidFill>
                <a:latin typeface="ArialMT"/>
              </a:rPr>
              <a:t>It is a generalization of the </a:t>
            </a:r>
            <a:r>
              <a:rPr lang="en-US" altLang="zh-CN" sz="2400" b="0" i="0" u="none" strike="noStrike" baseline="0" dirty="0" err="1">
                <a:solidFill>
                  <a:srgbClr val="FF0000"/>
                </a:solidFill>
                <a:latin typeface="ArialMT"/>
              </a:rPr>
              <a:t>Unif</a:t>
            </a:r>
            <a:r>
              <a:rPr lang="en-US" altLang="zh-CN" sz="2400" b="0" i="0" u="none" strike="noStrike" baseline="0" dirty="0">
                <a:solidFill>
                  <a:srgbClr val="FF0000"/>
                </a:solidFill>
                <a:latin typeface="ArialMT"/>
              </a:rPr>
              <a:t>(0, 1) distribution</a:t>
            </a:r>
            <a:r>
              <a:rPr lang="en-US" altLang="zh-CN" sz="2400" b="0" i="0" u="none" strike="noStrike" baseline="0" dirty="0">
                <a:latin typeface="ArialMT"/>
              </a:rPr>
              <a:t>, allowing the PDF to be non-constant on [0, 1].</a:t>
            </a:r>
          </a:p>
          <a:p>
            <a:pPr algn="l"/>
            <a:endParaRPr lang="en-US" altLang="zh-CN" sz="2400" b="0" i="0" u="none" strike="noStrike" baseline="0" dirty="0">
              <a:latin typeface="ArialMT"/>
            </a:endParaRPr>
          </a:p>
          <a:p>
            <a:pPr algn="l"/>
            <a:r>
              <a:rPr lang="en-US" altLang="zh-CN" sz="2400" b="0" i="0" u="none" strike="noStrike" baseline="0" dirty="0">
                <a:latin typeface="ArialMT"/>
              </a:rPr>
              <a:t>The beta distribution can be used to model a random phenomenon, </a:t>
            </a:r>
            <a:r>
              <a:rPr lang="en-US" altLang="zh-CN" sz="2400" b="0" i="0" u="none" strike="noStrike" baseline="0" dirty="0">
                <a:solidFill>
                  <a:srgbClr val="FF0000"/>
                </a:solidFill>
                <a:latin typeface="ArialMT"/>
              </a:rPr>
              <a:t>whose set of possible values is some finite interval [c, d]</a:t>
            </a:r>
            <a:r>
              <a:rPr lang="en-US" altLang="zh-CN" sz="2400" b="0" i="0" u="none" strike="noStrike" baseline="0" dirty="0">
                <a:latin typeface="ArialMT"/>
              </a:rPr>
              <a:t>—which, by letting denote the origin and taking d-c as a unit measurement, can be transformed into the interval [0, 1].</a:t>
            </a:r>
          </a:p>
          <a:p>
            <a:pPr algn="l"/>
            <a:endParaRPr lang="en-US" altLang="zh-CN" sz="2400" dirty="0">
              <a:latin typeface="ArialMT"/>
            </a:endParaRPr>
          </a:p>
          <a:p>
            <a:pPr algn="l"/>
            <a:r>
              <a:rPr lang="en-US" altLang="zh-CN" sz="2400" i="1" dirty="0">
                <a:latin typeface="ArialMT"/>
              </a:rPr>
              <a:t>X</a:t>
            </a:r>
            <a:r>
              <a:rPr lang="en-US" altLang="zh-CN" sz="2400" dirty="0">
                <a:latin typeface="ArialMT"/>
              </a:rPr>
              <a:t> , its values are in [c, d]</a:t>
            </a:r>
          </a:p>
          <a:p>
            <a:pPr algn="l"/>
            <a:endParaRPr lang="en-US" altLang="zh-CN" sz="2400" dirty="0">
              <a:latin typeface="ArialMT"/>
            </a:endParaRPr>
          </a:p>
          <a:p>
            <a:pPr algn="l"/>
            <a:r>
              <a:rPr lang="en-US" altLang="zh-CN" sz="2400" i="1" dirty="0">
                <a:latin typeface="ArialMT"/>
              </a:rPr>
              <a:t>Y </a:t>
            </a:r>
            <a:r>
              <a:rPr lang="en-US" altLang="zh-CN" sz="2400" dirty="0">
                <a:latin typeface="ArialMT"/>
              </a:rPr>
              <a:t>= (</a:t>
            </a:r>
            <a:r>
              <a:rPr lang="en-US" altLang="zh-CN" sz="2400" i="1" dirty="0" err="1">
                <a:latin typeface="ArialMT"/>
              </a:rPr>
              <a:t>X</a:t>
            </a:r>
            <a:r>
              <a:rPr lang="en-US" altLang="zh-CN" sz="2400" dirty="0" err="1">
                <a:latin typeface="ArialMT"/>
              </a:rPr>
              <a:t>-c</a:t>
            </a:r>
            <a:r>
              <a:rPr lang="en-US" altLang="zh-CN" sz="2400" dirty="0">
                <a:latin typeface="ArialMT"/>
              </a:rPr>
              <a:t>)/(d-c), its values are in [0, 1]</a:t>
            </a: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378753376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647F5D-050D-4D9F-BD23-76E7BD0DD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b="1" dirty="0">
                <a:solidFill>
                  <a:srgbClr val="FF0000"/>
                </a:solidFill>
              </a:rPr>
              <a:t>(2) </a:t>
            </a:r>
            <a:r>
              <a:rPr lang="en-US" altLang="zh-CN" b="1" dirty="0">
                <a:solidFill>
                  <a:srgbClr val="FF0000"/>
                </a:solidFill>
              </a:rPr>
              <a:t>Beta distribution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26E7B08-F374-4F80-85D3-3EC2B957E499}"/>
              </a:ext>
            </a:extLst>
          </p:cNvPr>
          <p:cNvSpPr txBox="1"/>
          <p:nvPr/>
        </p:nvSpPr>
        <p:spPr>
          <a:xfrm>
            <a:off x="457199" y="946204"/>
            <a:ext cx="82296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2400" b="0" i="0" u="none" strike="noStrike" baseline="0" dirty="0">
                <a:latin typeface="ArialMT"/>
              </a:rPr>
              <a:t>The Beta distribution’s PDF:</a:t>
            </a:r>
            <a:endParaRPr lang="en-US" altLang="zh-CN" sz="24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6C46690-BD1E-476A-9F66-E32DDCF7AF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1041" y="1472793"/>
            <a:ext cx="6021917" cy="133912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7AA5632-C384-4A73-8CF7-6B3226EBA7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8183" y="3192088"/>
            <a:ext cx="4669895" cy="1276724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65471573-2971-4552-8B28-68CC4F7864E0}"/>
              </a:ext>
            </a:extLst>
          </p:cNvPr>
          <p:cNvSpPr txBox="1"/>
          <p:nvPr/>
        </p:nvSpPr>
        <p:spPr>
          <a:xfrm>
            <a:off x="423336" y="4528664"/>
            <a:ext cx="8152073" cy="193899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zh-CN" sz="2400" b="0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When a=1, b=1, it is </a:t>
            </a:r>
            <a:r>
              <a:rPr lang="en-US" altLang="zh-CN" sz="2400" b="0" i="0" dirty="0" err="1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r.v.</a:t>
            </a:r>
            <a:r>
              <a:rPr lang="en-US" altLang="zh-CN" sz="2400" b="0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 distributed  as </a:t>
            </a:r>
            <a:r>
              <a:rPr lang="en-US" altLang="zh-CN" sz="2400" b="0" i="0" dirty="0" err="1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Unif</a:t>
            </a:r>
            <a:r>
              <a:rPr lang="en-US" altLang="zh-CN" sz="2400" b="0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(0, 1);</a:t>
            </a:r>
          </a:p>
          <a:p>
            <a:endParaRPr lang="en-US" altLang="zh-CN" sz="2400" b="0" i="0" dirty="0">
              <a:solidFill>
                <a:srgbClr val="FF0000"/>
              </a:solidFill>
              <a:effectLst/>
              <a:latin typeface="Arial" panose="020B0604020202020204" pitchFamily="34" charset="0"/>
            </a:endParaRPr>
          </a:p>
          <a:p>
            <a:r>
              <a:rPr lang="en-US" altLang="zh-CN" sz="2400" dirty="0">
                <a:solidFill>
                  <a:srgbClr val="FF0000"/>
                </a:solidFill>
                <a:latin typeface="Arial" panose="020B0604020202020204" pitchFamily="34" charset="0"/>
              </a:rPr>
              <a:t>Beta function is closely related to </a:t>
            </a:r>
            <a:r>
              <a:rPr lang="en-US" altLang="zh-CN" sz="2400" i="1" dirty="0">
                <a:solidFill>
                  <a:srgbClr val="FF0000"/>
                </a:solidFill>
                <a:latin typeface="Arial" panose="020B0604020202020204" pitchFamily="34" charset="0"/>
              </a:rPr>
              <a:t>B</a:t>
            </a:r>
            <a:r>
              <a:rPr lang="en-US" altLang="zh-CN" sz="2400" dirty="0">
                <a:solidFill>
                  <a:srgbClr val="FF0000"/>
                </a:solidFill>
                <a:latin typeface="Arial" panose="020B0604020202020204" pitchFamily="34" charset="0"/>
              </a:rPr>
              <a:t>(</a:t>
            </a:r>
            <a:r>
              <a:rPr lang="en-US" altLang="zh-CN" sz="2400" dirty="0" err="1">
                <a:solidFill>
                  <a:srgbClr val="FF0000"/>
                </a:solidFill>
                <a:latin typeface="Arial" panose="020B0604020202020204" pitchFamily="34" charset="0"/>
              </a:rPr>
              <a:t>a,b</a:t>
            </a:r>
            <a:r>
              <a:rPr lang="en-US" altLang="zh-CN" sz="2400" dirty="0">
                <a:solidFill>
                  <a:srgbClr val="FF0000"/>
                </a:solidFill>
                <a:latin typeface="Arial" panose="020B0604020202020204" pitchFamily="34" charset="0"/>
              </a:rPr>
              <a:t>)</a:t>
            </a:r>
            <a:endParaRPr lang="en-US" altLang="zh-CN" sz="2400" b="0" i="0" dirty="0">
              <a:solidFill>
                <a:srgbClr val="FF0000"/>
              </a:solidFill>
              <a:effectLst/>
              <a:latin typeface="Arial" panose="020B0604020202020204" pitchFamily="34" charset="0"/>
            </a:endParaRPr>
          </a:p>
          <a:p>
            <a:endParaRPr lang="en-US" altLang="zh-CN" sz="2400" dirty="0">
              <a:solidFill>
                <a:srgbClr val="FF0000"/>
              </a:solidFill>
              <a:latin typeface="Arial" panose="020B0604020202020204" pitchFamily="34" charset="0"/>
            </a:endParaRPr>
          </a:p>
          <a:p>
            <a:endParaRPr lang="en-US" altLang="zh-CN" sz="2400" dirty="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8525205-D847-444E-B18A-79E9AA2F0E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2679" y="5807374"/>
            <a:ext cx="2295450" cy="73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7426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PMF of discrete and PDF of continuous </a:t>
            </a:r>
            <a:r>
              <a:rPr lang="en-US" dirty="0" err="1"/>
              <a:t>r.v.</a:t>
            </a:r>
            <a:r>
              <a:rPr lang="en-US" dirty="0"/>
              <a:t> 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B1180AE2-909C-439F-AF1F-7D05AC159A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8286" y="1022443"/>
            <a:ext cx="6759103" cy="286095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7F8B810-A76F-4841-8630-C1F4E67C3E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3593" y="3946848"/>
            <a:ext cx="2743901" cy="2421828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D69D0561-914B-419D-9067-B316B6F702E2}"/>
              </a:ext>
            </a:extLst>
          </p:cNvPr>
          <p:cNvSpPr txBox="1"/>
          <p:nvPr/>
        </p:nvSpPr>
        <p:spPr>
          <a:xfrm>
            <a:off x="3485031" y="6427403"/>
            <a:ext cx="6877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PMF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8130AA1-EB68-4452-BD7B-594D51573F6A}"/>
              </a:ext>
            </a:extLst>
          </p:cNvPr>
          <p:cNvSpPr txBox="1"/>
          <p:nvPr/>
        </p:nvSpPr>
        <p:spPr>
          <a:xfrm>
            <a:off x="6613721" y="6414598"/>
            <a:ext cx="6559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PDF</a:t>
            </a:r>
            <a:endParaRPr lang="zh-CN" altLang="en-US" dirty="0"/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61ED917B-294E-4BA3-95AC-F67C7919A95A}"/>
              </a:ext>
            </a:extLst>
          </p:cNvPr>
          <p:cNvGrpSpPr/>
          <p:nvPr/>
        </p:nvGrpSpPr>
        <p:grpSpPr>
          <a:xfrm>
            <a:off x="5232180" y="3816626"/>
            <a:ext cx="3124863" cy="2369489"/>
            <a:chOff x="4397069" y="4111877"/>
            <a:chExt cx="3204954" cy="2074237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0F1BFDE8-C01F-45A7-8CE1-458CF9ABFF2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97069" y="4158591"/>
              <a:ext cx="3204954" cy="2027523"/>
            </a:xfrm>
            <a:prstGeom prst="rect">
              <a:avLst/>
            </a:prstGeom>
          </p:spPr>
        </p:pic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5F998575-5982-448D-8220-233965E74A15}"/>
                </a:ext>
              </a:extLst>
            </p:cNvPr>
            <p:cNvSpPr/>
            <p:nvPr/>
          </p:nvSpPr>
          <p:spPr>
            <a:xfrm>
              <a:off x="5999546" y="4111877"/>
              <a:ext cx="482757" cy="32495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F9B2A943-FBAF-462F-B2AD-9FEB2F0C0CB6}"/>
              </a:ext>
            </a:extLst>
          </p:cNvPr>
          <p:cNvCxnSpPr/>
          <p:nvPr/>
        </p:nvCxnSpPr>
        <p:spPr>
          <a:xfrm>
            <a:off x="6758831" y="865378"/>
            <a:ext cx="0" cy="5718303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8C1B6D95-CD12-4412-9B3A-6A7CF303B015}"/>
              </a:ext>
            </a:extLst>
          </p:cNvPr>
          <p:cNvCxnSpPr/>
          <p:nvPr/>
        </p:nvCxnSpPr>
        <p:spPr>
          <a:xfrm>
            <a:off x="7911770" y="881280"/>
            <a:ext cx="0" cy="5702401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9731D05D-A34E-4946-9FB5-DC91562EC117}"/>
              </a:ext>
            </a:extLst>
          </p:cNvPr>
          <p:cNvCxnSpPr/>
          <p:nvPr/>
        </p:nvCxnSpPr>
        <p:spPr>
          <a:xfrm>
            <a:off x="3516086" y="890774"/>
            <a:ext cx="0" cy="5718303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C3B42519-3D54-4D9E-B6F5-034B1559C9A4}"/>
              </a:ext>
            </a:extLst>
          </p:cNvPr>
          <p:cNvCxnSpPr/>
          <p:nvPr/>
        </p:nvCxnSpPr>
        <p:spPr>
          <a:xfrm>
            <a:off x="4669025" y="906676"/>
            <a:ext cx="0" cy="5702401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Object 4">
                <a:extLst>
                  <a:ext uri="{FF2B5EF4-FFF2-40B4-BE49-F238E27FC236}">
                    <a16:creationId xmlns:a16="http://schemas.microsoft.com/office/drawing/2014/main" id="{D0A66313-0926-4F9F-97D5-03F233947160}"/>
                  </a:ext>
                </a:extLst>
              </p:cNvPr>
              <p:cNvSpPr txBox="1"/>
              <p:nvPr/>
            </p:nvSpPr>
            <p:spPr bwMode="auto">
              <a:xfrm>
                <a:off x="138134" y="1502528"/>
                <a:ext cx="2135459" cy="588962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9" name="Object 4">
                <a:extLst>
                  <a:ext uri="{FF2B5EF4-FFF2-40B4-BE49-F238E27FC236}">
                    <a16:creationId xmlns:a16="http://schemas.microsoft.com/office/drawing/2014/main" id="{D0A66313-0926-4F9F-97D5-03F2339471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38134" y="1502528"/>
                <a:ext cx="2135459" cy="58896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56883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647F5D-050D-4D9F-BD23-76E7BD0DD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b="1" dirty="0">
                <a:solidFill>
                  <a:srgbClr val="FF0000"/>
                </a:solidFill>
              </a:rPr>
              <a:t>(2) </a:t>
            </a:r>
            <a:r>
              <a:rPr lang="en-US" altLang="zh-CN" b="1" dirty="0">
                <a:solidFill>
                  <a:srgbClr val="FF0000"/>
                </a:solidFill>
              </a:rPr>
              <a:t>Beta distribution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26E7B08-F374-4F80-85D3-3EC2B957E499}"/>
              </a:ext>
            </a:extLst>
          </p:cNvPr>
          <p:cNvSpPr txBox="1"/>
          <p:nvPr/>
        </p:nvSpPr>
        <p:spPr>
          <a:xfrm>
            <a:off x="16929" y="946204"/>
            <a:ext cx="8229601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2400" dirty="0">
                <a:latin typeface="ArialMT"/>
              </a:rPr>
              <a:t>a=b=1:	Beta(1,1) is </a:t>
            </a:r>
            <a:r>
              <a:rPr lang="en-US" altLang="zh-CN" sz="2400" dirty="0" err="1">
                <a:latin typeface="ArialMT"/>
              </a:rPr>
              <a:t>Unif</a:t>
            </a:r>
            <a:r>
              <a:rPr lang="en-US" altLang="zh-CN" sz="2400" dirty="0">
                <a:latin typeface="ArialMT"/>
              </a:rPr>
              <a:t>(0,1)</a:t>
            </a:r>
            <a:endParaRPr lang="en-US" altLang="zh-CN" sz="2400" b="0" i="0" u="none" strike="noStrike" baseline="0" dirty="0">
              <a:latin typeface="ArialMT"/>
            </a:endParaRPr>
          </a:p>
          <a:p>
            <a:pPr algn="l"/>
            <a:endParaRPr lang="en-US" altLang="zh-CN" sz="2400" b="0" i="0" u="none" strike="noStrike" baseline="0" dirty="0">
              <a:latin typeface="ArialMT"/>
            </a:endParaRPr>
          </a:p>
          <a:p>
            <a:pPr algn="l"/>
            <a:r>
              <a:rPr lang="en-US" altLang="zh-CN" sz="2400" dirty="0">
                <a:latin typeface="ArialMT"/>
              </a:rPr>
              <a:t>a&lt;1,b&lt;1:	U-shape</a:t>
            </a:r>
          </a:p>
          <a:p>
            <a:pPr algn="l"/>
            <a:endParaRPr lang="en-US" altLang="zh-CN" sz="2400" dirty="0">
              <a:latin typeface="ArialMT"/>
            </a:endParaRPr>
          </a:p>
          <a:p>
            <a:pPr algn="l"/>
            <a:r>
              <a:rPr lang="en-US" altLang="zh-CN" sz="2400" dirty="0"/>
              <a:t>a&gt;1, b&gt;1:	Opens down</a:t>
            </a:r>
          </a:p>
          <a:p>
            <a:pPr algn="l"/>
            <a:endParaRPr lang="en-US" altLang="zh-CN" sz="2400" dirty="0"/>
          </a:p>
          <a:p>
            <a:pPr algn="l"/>
            <a:r>
              <a:rPr lang="en-US" altLang="zh-CN" sz="2400" dirty="0"/>
              <a:t>a=b:	PDF is symmetric </a:t>
            </a:r>
          </a:p>
          <a:p>
            <a:pPr algn="l"/>
            <a:r>
              <a:rPr lang="en-US" altLang="zh-CN" sz="2400" dirty="0"/>
              <a:t>		about 0.5</a:t>
            </a:r>
          </a:p>
          <a:p>
            <a:pPr algn="l"/>
            <a:endParaRPr lang="en-US" altLang="zh-CN" sz="2400" dirty="0"/>
          </a:p>
          <a:p>
            <a:pPr algn="l"/>
            <a:r>
              <a:rPr lang="en-US" altLang="zh-CN" sz="2400" dirty="0"/>
              <a:t>a&gt;b:	right larger for PDF</a:t>
            </a:r>
          </a:p>
          <a:p>
            <a:pPr algn="l"/>
            <a:endParaRPr lang="en-US" altLang="zh-CN" sz="2400" dirty="0"/>
          </a:p>
          <a:p>
            <a:pPr algn="l"/>
            <a:r>
              <a:rPr lang="en-US" altLang="zh-CN" sz="2400" dirty="0"/>
              <a:t>a&lt;b:	left larger for PDF</a:t>
            </a:r>
          </a:p>
          <a:p>
            <a:pPr algn="l"/>
            <a:endParaRPr lang="en-US" altLang="zh-CN" sz="24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01C67A0-6E9D-4AF2-A926-BCA6DAE1F4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1043" y="1430868"/>
            <a:ext cx="5582957" cy="5419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431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647F5D-050D-4D9F-BD23-76E7BD0DD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Beta distribution’s Expectation and Variance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8114EEB-B692-4D5B-A178-7AC1DD3CB9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534" y="959908"/>
            <a:ext cx="3835400" cy="282608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E960723-727F-4124-9E3C-77A9D8FD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0811" y="1507064"/>
            <a:ext cx="4328539" cy="251460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5A0ABAA1-0F46-494D-A2F7-9C6885084C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3965" y="4588936"/>
            <a:ext cx="4905375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554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647F5D-050D-4D9F-BD23-76E7BD0DD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Relation between Beta and Gamma distributions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1F1F4641-D78F-40C4-8813-DF10BF323535}"/>
              </a:ext>
            </a:extLst>
          </p:cNvPr>
          <p:cNvGrpSpPr/>
          <p:nvPr/>
        </p:nvGrpSpPr>
        <p:grpSpPr>
          <a:xfrm>
            <a:off x="389614" y="991699"/>
            <a:ext cx="8388626" cy="1756863"/>
            <a:chOff x="389614" y="991699"/>
            <a:chExt cx="8388626" cy="1756863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5ABDF131-6886-4BD3-8838-6FAD16761E5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9614" y="991699"/>
              <a:ext cx="8388626" cy="1756863"/>
            </a:xfrm>
            <a:prstGeom prst="rect">
              <a:avLst/>
            </a:prstGeom>
          </p:spPr>
        </p:pic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C16CC93F-7AC0-40AB-91B7-A0A7FD11C053}"/>
                </a:ext>
              </a:extLst>
            </p:cNvPr>
            <p:cNvSpPr/>
            <p:nvPr/>
          </p:nvSpPr>
          <p:spPr>
            <a:xfrm>
              <a:off x="1097279" y="991699"/>
              <a:ext cx="755375" cy="3477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96226305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647F5D-050D-4D9F-BD23-76E7BD0DD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7 Distribution of a Function of a continuous </a:t>
            </a:r>
            <a:r>
              <a:rPr lang="en-US" altLang="zh-CN" b="1" dirty="0" err="1">
                <a:solidFill>
                  <a:srgbClr val="FF0000"/>
                </a:solidFill>
              </a:rPr>
              <a:t>r.v.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  <p:sp>
        <p:nvSpPr>
          <p:cNvPr id="5" name="TextBox 9">
            <a:extLst>
              <a:ext uri="{FF2B5EF4-FFF2-40B4-BE49-F238E27FC236}">
                <a16:creationId xmlns:a16="http://schemas.microsoft.com/office/drawing/2014/main" id="{9218FAE1-F5C0-46D5-92F9-A4CB40D85ADF}"/>
              </a:ext>
            </a:extLst>
          </p:cNvPr>
          <p:cNvSpPr txBox="1"/>
          <p:nvPr/>
        </p:nvSpPr>
        <p:spPr>
          <a:xfrm>
            <a:off x="457200" y="843124"/>
            <a:ext cx="822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Review discrete case: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general, if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a random variable and 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 function, then </a:t>
            </a:r>
          </a:p>
          <a:p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is a random variable with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p.m.f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6" name="TextBox 15">
            <a:extLst>
              <a:ext uri="{FF2B5EF4-FFF2-40B4-BE49-F238E27FC236}">
                <a16:creationId xmlns:a16="http://schemas.microsoft.com/office/drawing/2014/main" id="{5C91B83E-29F3-4BEB-B761-505174E6D080}"/>
              </a:ext>
            </a:extLst>
          </p:cNvPr>
          <p:cNvSpPr txBox="1"/>
          <p:nvPr/>
        </p:nvSpPr>
        <p:spPr>
          <a:xfrm>
            <a:off x="2848708" y="2267827"/>
            <a:ext cx="3670963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 err="1">
                <a:latin typeface="Garamond"/>
                <a:cs typeface="Garamond"/>
              </a:rPr>
              <a:t>p</a:t>
            </a:r>
            <a:r>
              <a:rPr lang="en-US" sz="2800" i="1" baseline="-25000" dirty="0" err="1">
                <a:latin typeface="Garamond"/>
                <a:cs typeface="Garamond"/>
              </a:rPr>
              <a:t>Y</a:t>
            </a:r>
            <a:r>
              <a:rPr lang="en-US" sz="2800" dirty="0">
                <a:latin typeface="Garamond"/>
                <a:cs typeface="Garamond"/>
              </a:rPr>
              <a:t>(</a:t>
            </a:r>
            <a:r>
              <a:rPr lang="en-US" sz="2800" i="1" dirty="0">
                <a:latin typeface="Garamond"/>
                <a:cs typeface="Garamond"/>
              </a:rPr>
              <a:t>y</a:t>
            </a:r>
            <a:r>
              <a:rPr lang="en-US" sz="2800" dirty="0">
                <a:latin typeface="Garamond"/>
                <a:cs typeface="Garamond"/>
              </a:rPr>
              <a:t>) = </a:t>
            </a:r>
            <a:r>
              <a:rPr lang="en-US" sz="2800" dirty="0">
                <a:solidFill>
                  <a:prstClr val="black"/>
                </a:solidFill>
                <a:latin typeface="Garamond"/>
                <a:cs typeface="Garamond"/>
              </a:rPr>
              <a:t>∑</a:t>
            </a:r>
            <a:r>
              <a:rPr lang="en-US" sz="2800" i="1" baseline="-25000" dirty="0">
                <a:solidFill>
                  <a:prstClr val="black"/>
                </a:solidFill>
                <a:latin typeface="Garamond"/>
                <a:cs typeface="Garamond"/>
              </a:rPr>
              <a:t>x: g</a:t>
            </a:r>
            <a:r>
              <a:rPr lang="en-US" sz="2800" baseline="-25000" dirty="0">
                <a:solidFill>
                  <a:prstClr val="black"/>
                </a:solidFill>
                <a:latin typeface="Garamond"/>
                <a:cs typeface="Garamond"/>
              </a:rPr>
              <a:t>(</a:t>
            </a:r>
            <a:r>
              <a:rPr lang="en-US" sz="2800" i="1" baseline="-25000" dirty="0">
                <a:solidFill>
                  <a:prstClr val="black"/>
                </a:solidFill>
                <a:latin typeface="Garamond"/>
                <a:cs typeface="Garamond"/>
              </a:rPr>
              <a:t>x</a:t>
            </a:r>
            <a:r>
              <a:rPr lang="en-US" sz="2800" baseline="-25000" dirty="0">
                <a:solidFill>
                  <a:prstClr val="black"/>
                </a:solidFill>
                <a:latin typeface="Garamond"/>
                <a:cs typeface="Garamond"/>
              </a:rPr>
              <a:t>)</a:t>
            </a:r>
            <a:r>
              <a:rPr lang="en-US" sz="2800" i="1" baseline="-25000" dirty="0">
                <a:solidFill>
                  <a:prstClr val="black"/>
                </a:solidFill>
                <a:latin typeface="Garamond"/>
                <a:cs typeface="Garamond"/>
              </a:rPr>
              <a:t> = y</a:t>
            </a:r>
            <a:r>
              <a:rPr lang="en-US" sz="2800" i="1" dirty="0">
                <a:latin typeface="Garamond"/>
                <a:cs typeface="Garamond"/>
              </a:rPr>
              <a:t>   </a:t>
            </a:r>
            <a:r>
              <a:rPr lang="en-US" sz="2800" i="1" dirty="0" err="1">
                <a:latin typeface="Garamond"/>
                <a:cs typeface="Garamond"/>
              </a:rPr>
              <a:t>p</a:t>
            </a:r>
            <a:r>
              <a:rPr lang="en-US" sz="2800" i="1" baseline="-25000" dirty="0" err="1">
                <a:latin typeface="Garamond"/>
                <a:cs typeface="Garamond"/>
              </a:rPr>
              <a:t>X</a:t>
            </a:r>
            <a:r>
              <a:rPr lang="en-US" sz="2800" dirty="0">
                <a:latin typeface="Garamond"/>
                <a:cs typeface="Garamond"/>
              </a:rPr>
              <a:t>(</a:t>
            </a:r>
            <a:r>
              <a:rPr lang="en-US" sz="2800" i="1" dirty="0">
                <a:latin typeface="Garamond"/>
                <a:cs typeface="Garamond"/>
              </a:rPr>
              <a:t>x</a:t>
            </a:r>
            <a:r>
              <a:rPr lang="en-US" sz="2800" dirty="0">
                <a:latin typeface="Garamond"/>
                <a:cs typeface="Garamond"/>
              </a:rPr>
              <a:t>).</a:t>
            </a:r>
            <a:endParaRPr lang="en-US" sz="2800" dirty="0">
              <a:latin typeface="Franklin Gothic Medium"/>
              <a:cs typeface="Franklin Gothic Medium"/>
            </a:endParaRP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C41E2145-210E-4D13-A694-3DEDD7BAC4FE}"/>
              </a:ext>
            </a:extLst>
          </p:cNvPr>
          <p:cNvSpPr txBox="1">
            <a:spLocks/>
          </p:cNvSpPr>
          <p:nvPr/>
        </p:nvSpPr>
        <p:spPr>
          <a:xfrm>
            <a:off x="457200" y="3038312"/>
            <a:ext cx="8160638" cy="3545050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s-ES" altLang="zh-CN" sz="2400" i="1">
                <a:latin typeface="Times New Roman" panose="02020603050405020304" pitchFamily="18" charset="0"/>
                <a:cs typeface="Times New Roman" panose="02020603050405020304" pitchFamily="18" charset="0"/>
              </a:rPr>
              <a:t>P </a:t>
            </a:r>
            <a:r>
              <a:rPr lang="es-E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s-ES" altLang="zh-CN" sz="2400" i="1">
                <a:latin typeface="Times New Roman" panose="02020603050405020304" pitchFamily="18" charset="0"/>
                <a:cs typeface="Times New Roman" panose="02020603050405020304" pitchFamily="18" charset="0"/>
              </a:rPr>
              <a:t>Y </a:t>
            </a:r>
            <a:r>
              <a:rPr lang="es-E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s-ES" altLang="zh-CN" sz="2400" i="1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s-E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s-ES" altLang="zh-CN" sz="2400" i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s-E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)) = </a:t>
            </a:r>
            <a:r>
              <a:rPr lang="es-ES" altLang="zh-CN" sz="2400" i="1">
                <a:latin typeface="Times New Roman" panose="02020603050405020304" pitchFamily="18" charset="0"/>
                <a:cs typeface="Times New Roman" panose="02020603050405020304" pitchFamily="18" charset="0"/>
              </a:rPr>
              <a:t>P </a:t>
            </a:r>
            <a:r>
              <a:rPr lang="es-E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s-ES" altLang="zh-CN" sz="2400" i="1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s-E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s-ES" altLang="zh-CN" sz="2400" i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s-E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) = </a:t>
            </a:r>
            <a:r>
              <a:rPr lang="es-ES" altLang="zh-CN" sz="2400" i="1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s-E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s-ES" altLang="zh-CN" sz="2400" i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s-E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)) = </a:t>
            </a:r>
            <a:r>
              <a:rPr lang="es-ES" altLang="zh-CN" sz="2400" i="1">
                <a:latin typeface="Times New Roman" panose="02020603050405020304" pitchFamily="18" charset="0"/>
                <a:cs typeface="Times New Roman" panose="02020603050405020304" pitchFamily="18" charset="0"/>
              </a:rPr>
              <a:t>P </a:t>
            </a:r>
            <a:r>
              <a:rPr lang="es-E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s-ES" altLang="zh-CN" sz="2400" i="1">
                <a:latin typeface="Times New Roman" panose="02020603050405020304" pitchFamily="18" charset="0"/>
                <a:cs typeface="Times New Roman" panose="02020603050405020304" pitchFamily="18" charset="0"/>
              </a:rPr>
              <a:t>X </a:t>
            </a:r>
            <a:r>
              <a:rPr lang="es-E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s-ES" altLang="zh-CN" sz="2400" i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s-E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s-ES" altLang="zh-CN" sz="2400" i="1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s-E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indent="0" algn="ctr">
              <a:buFont typeface="Arial"/>
              <a:buNone/>
            </a:pPr>
            <a:endParaRPr lang="es-ES" altLang="zh-CN" sz="2400"/>
          </a:p>
          <a:p>
            <a:pPr marL="0" indent="0">
              <a:buFont typeface="Arial"/>
              <a:buNone/>
            </a:pPr>
            <a:br>
              <a:rPr lang="es-ES" altLang="zh-CN" sz="2400"/>
            </a:br>
            <a:r>
              <a:rPr lang="en-US" altLang="zh-CN" sz="2400"/>
              <a:t> </a:t>
            </a:r>
            <a:br>
              <a:rPr lang="en-US" altLang="zh-CN" sz="2400"/>
            </a:br>
            <a:r>
              <a:rPr lang="en-US" altLang="zh-CN" sz="2400"/>
              <a:t> </a:t>
            </a:r>
            <a:br>
              <a:rPr lang="en-US" altLang="zh-CN" sz="2400"/>
            </a:br>
            <a:endParaRPr lang="zh-CN" altLang="en-US" sz="2400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8907C059-A43D-40A2-ADC7-EB94626F71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936" y="3827701"/>
            <a:ext cx="7941182" cy="2938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753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647F5D-050D-4D9F-BD23-76E7BD0DD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7 Distribution of a Function of a continuous </a:t>
            </a:r>
            <a:r>
              <a:rPr lang="en-US" altLang="zh-CN" b="1" dirty="0" err="1">
                <a:solidFill>
                  <a:srgbClr val="FF0000"/>
                </a:solidFill>
              </a:rPr>
              <a:t>r.v.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9">
                <a:extLst>
                  <a:ext uri="{FF2B5EF4-FFF2-40B4-BE49-F238E27FC236}">
                    <a16:creationId xmlns:a16="http://schemas.microsoft.com/office/drawing/2014/main" id="{9218FAE1-F5C0-46D5-92F9-A4CB40D85ADF}"/>
                  </a:ext>
                </a:extLst>
              </p:cNvPr>
              <p:cNvSpPr txBox="1"/>
              <p:nvPr/>
            </p:nvSpPr>
            <p:spPr>
              <a:xfrm>
                <a:off x="457200" y="843124"/>
                <a:ext cx="8344894" cy="42871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b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Continuous case:</a:t>
                </a:r>
              </a:p>
              <a:p>
                <a:r>
                  <a:rPr lang="en-US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its  PDF  </a:t>
                </a:r>
                <a:r>
                  <a:rPr lang="en-US" altLang="zh-CN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US" altLang="zh-CN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</a:t>
                </a:r>
                <a:r>
                  <a:rPr lang="en-US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g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US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, To find  </a:t>
                </a:r>
                <a:r>
                  <a:rPr lang="en-US" altLang="zh-CN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US" altLang="zh-CN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</a:p>
              <a:p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Basic rules:</a:t>
                </a:r>
              </a:p>
              <a:p>
                <a:pPr marL="457200" indent="-457200">
                  <a:buAutoNum type="arabicParenBoth"/>
                </a:pP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Using PDF of </a:t>
                </a:r>
                <a:r>
                  <a:rPr lang="en-US" altLang="zh-CN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to find CDF of </a:t>
                </a:r>
                <a:r>
                  <a:rPr lang="en-US" altLang="zh-CN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)≤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supHide m:val="on"/>
                          <m:ctrlP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sub>
                          </m:sSub>
                        </m:sub>
                        <m:sup/>
                        <m:e>
                          <m:sSub>
                            <m:sSubPr>
                              <m:ctrlP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b>
                          </m:sSub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𝑑𝑥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altLang="zh-CN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𝐻𝑒𝑟𝑒</m:t>
                      </m:r>
                      <m:r>
                        <a:rPr lang="en-US" altLang="zh-CN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begChr m:val="|"/>
                              <m:endChr m:val=""/>
                              <m:ctrlP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d>
                                <m:dPr>
                                  <m:ctrlP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d>
                      <m:r>
                        <a:rPr lang="en-US" altLang="zh-CN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altLang="zh-CN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zh-CN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𝑠𝑒𝑡</m:t>
                      </m:r>
                    </m:oMath>
                  </m:oMathPara>
                </a14:m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indent="-457200">
                  <a:buAutoNum type="arabicParenBoth"/>
                </a:pPr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(2)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zh-CN" alt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sub>
                    </m:sSub>
                    <m:r>
                      <a:rPr lang="zh-CN" altLang="en-US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zh-CN" altLang="en-US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)=</m:t>
                    </m:r>
                    <m:sSubSup>
                      <m:sSubSupPr>
                        <m:ctrlPr>
                          <a:rPr lang="zh-CN" alt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zh-CN" alt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sub>
                      <m:sup>
                        <m:r>
                          <a:rPr lang="zh-CN" alt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zh-CN" altLang="en-US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zh-CN" altLang="en-US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TextBox 9">
                <a:extLst>
                  <a:ext uri="{FF2B5EF4-FFF2-40B4-BE49-F238E27FC236}">
                    <a16:creationId xmlns:a16="http://schemas.microsoft.com/office/drawing/2014/main" id="{9218FAE1-F5C0-46D5-92F9-A4CB40D85A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843124"/>
                <a:ext cx="8344894" cy="4287136"/>
              </a:xfrm>
              <a:prstGeom prst="rect">
                <a:avLst/>
              </a:prstGeom>
              <a:blipFill>
                <a:blip r:embed="rId2"/>
                <a:stretch>
                  <a:fillRect l="-1096" t="-1136" b="-24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9">
            <a:extLst>
              <a:ext uri="{FF2B5EF4-FFF2-40B4-BE49-F238E27FC236}">
                <a16:creationId xmlns:a16="http://schemas.microsoft.com/office/drawing/2014/main" id="{4628A390-E4FF-45E7-9EAA-052AE12ECBEF}"/>
              </a:ext>
            </a:extLst>
          </p:cNvPr>
          <p:cNvSpPr txBox="1"/>
          <p:nvPr/>
        </p:nvSpPr>
        <p:spPr>
          <a:xfrm>
            <a:off x="494966" y="5394264"/>
            <a:ext cx="77584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Notes:</a:t>
            </a:r>
          </a:p>
          <a:p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Range of  Y and X, especially for Sectional function  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5415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2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647F5D-050D-4D9F-BD23-76E7BD0DD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b="1" dirty="0"/>
              <a:t>Example  8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9">
                <a:extLst>
                  <a:ext uri="{FF2B5EF4-FFF2-40B4-BE49-F238E27FC236}">
                    <a16:creationId xmlns:a16="http://schemas.microsoft.com/office/drawing/2014/main" id="{9218FAE1-F5C0-46D5-92F9-A4CB40D85ADF}"/>
                  </a:ext>
                </a:extLst>
              </p:cNvPr>
              <p:cNvSpPr txBox="1"/>
              <p:nvPr/>
            </p:nvSpPr>
            <p:spPr>
              <a:xfrm>
                <a:off x="457200" y="843124"/>
                <a:ext cx="8344894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~ </a:t>
                </a:r>
                <a:r>
                  <a:rPr lang="en-US" sz="24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Unif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(0, 1)   </a:t>
                </a:r>
                <a:r>
                  <a:rPr lang="en-US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</a:t>
                </a:r>
                <a:r>
                  <a:rPr lang="en-US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altLang="zh-CN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To find  </a:t>
                </a:r>
                <a:r>
                  <a:rPr lang="en-US" altLang="zh-CN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US" altLang="zh-CN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</a:p>
              <a:p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TextBox 9">
                <a:extLst>
                  <a:ext uri="{FF2B5EF4-FFF2-40B4-BE49-F238E27FC236}">
                    <a16:creationId xmlns:a16="http://schemas.microsoft.com/office/drawing/2014/main" id="{9218FAE1-F5C0-46D5-92F9-A4CB40D85A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843124"/>
                <a:ext cx="8344894" cy="830997"/>
              </a:xfrm>
              <a:prstGeom prst="rect">
                <a:avLst/>
              </a:prstGeom>
              <a:blipFill>
                <a:blip r:embed="rId2"/>
                <a:stretch>
                  <a:fillRect l="-1096" t="-58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25335CFA-4A3D-4F15-ACE0-910B5C9792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004" y="1668203"/>
            <a:ext cx="3020961" cy="269375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CC61F7F-BBFB-4364-BB3B-9A04407D51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688" y="4996474"/>
            <a:ext cx="4411732" cy="1148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768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647F5D-050D-4D9F-BD23-76E7BD0DD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b="1" dirty="0"/>
              <a:t>Example  9</a:t>
            </a:r>
            <a:endParaRPr lang="en-US" altLang="zh-CN" sz="32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9">
                <a:extLst>
                  <a:ext uri="{FF2B5EF4-FFF2-40B4-BE49-F238E27FC236}">
                    <a16:creationId xmlns:a16="http://schemas.microsoft.com/office/drawing/2014/main" id="{9218FAE1-F5C0-46D5-92F9-A4CB40D85ADF}"/>
                  </a:ext>
                </a:extLst>
              </p:cNvPr>
              <p:cNvSpPr txBox="1"/>
              <p:nvPr/>
            </p:nvSpPr>
            <p:spPr>
              <a:xfrm>
                <a:off x="457200" y="885459"/>
                <a:ext cx="8344894" cy="8626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~ </a:t>
                </a:r>
                <a:r>
                  <a:rPr lang="en-US" altLang="zh-CN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US" altLang="zh-CN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 </a:t>
                </a:r>
                <a:r>
                  <a:rPr lang="en-US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</a:t>
                </a:r>
                <a:r>
                  <a:rPr lang="en-US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altLang="zh-CN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To find  </a:t>
                </a:r>
                <a:r>
                  <a:rPr lang="en-US" altLang="zh-CN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US" altLang="zh-CN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</a:p>
              <a:p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TextBox 9">
                <a:extLst>
                  <a:ext uri="{FF2B5EF4-FFF2-40B4-BE49-F238E27FC236}">
                    <a16:creationId xmlns:a16="http://schemas.microsoft.com/office/drawing/2014/main" id="{9218FAE1-F5C0-46D5-92F9-A4CB40D85A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885459"/>
                <a:ext cx="8344894" cy="862608"/>
              </a:xfrm>
              <a:prstGeom prst="rect">
                <a:avLst/>
              </a:prstGeom>
              <a:blipFill>
                <a:blip r:embed="rId2"/>
                <a:stretch>
                  <a:fillRect l="-1096" t="-56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>
            <a:extLst>
              <a:ext uri="{FF2B5EF4-FFF2-40B4-BE49-F238E27FC236}">
                <a16:creationId xmlns:a16="http://schemas.microsoft.com/office/drawing/2014/main" id="{FF39981F-893C-4861-8802-A49E20C634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7880" y="2475680"/>
            <a:ext cx="1429247" cy="42262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84E6221-91DD-47A7-B688-7227DCE4FB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773835"/>
            <a:ext cx="4114800" cy="223201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1DE7C59F-CF8D-4405-8F66-9E01842101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1" y="5005885"/>
            <a:ext cx="4950680" cy="921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065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647F5D-050D-4D9F-BD23-76E7BD0DD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b="1" dirty="0"/>
              <a:t>Example  10</a:t>
            </a:r>
            <a:endParaRPr lang="en-US" altLang="zh-CN" sz="32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9">
                <a:extLst>
                  <a:ext uri="{FF2B5EF4-FFF2-40B4-BE49-F238E27FC236}">
                    <a16:creationId xmlns:a16="http://schemas.microsoft.com/office/drawing/2014/main" id="{9218FAE1-F5C0-46D5-92F9-A4CB40D85ADF}"/>
                  </a:ext>
                </a:extLst>
              </p:cNvPr>
              <p:cNvSpPr txBox="1"/>
              <p:nvPr/>
            </p:nvSpPr>
            <p:spPr>
              <a:xfrm>
                <a:off x="457200" y="843124"/>
                <a:ext cx="8344894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~ </a:t>
                </a:r>
                <a:r>
                  <a:rPr lang="en-US" altLang="zh-CN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US" altLang="zh-CN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 </a:t>
                </a:r>
                <a:r>
                  <a:rPr lang="en-US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</a:t>
                </a:r>
                <a:r>
                  <a:rPr lang="en-US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sz="24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To find  </a:t>
                </a:r>
                <a:r>
                  <a:rPr lang="en-US" altLang="zh-CN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US" altLang="zh-CN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</a:p>
              <a:p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TextBox 9">
                <a:extLst>
                  <a:ext uri="{FF2B5EF4-FFF2-40B4-BE49-F238E27FC236}">
                    <a16:creationId xmlns:a16="http://schemas.microsoft.com/office/drawing/2014/main" id="{9218FAE1-F5C0-46D5-92F9-A4CB40D85A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843124"/>
                <a:ext cx="8344894" cy="830997"/>
              </a:xfrm>
              <a:prstGeom prst="rect">
                <a:avLst/>
              </a:prstGeom>
              <a:blipFill>
                <a:blip r:embed="rId2"/>
                <a:stretch>
                  <a:fillRect l="-1096" t="-58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>
            <a:extLst>
              <a:ext uri="{FF2B5EF4-FFF2-40B4-BE49-F238E27FC236}">
                <a16:creationId xmlns:a16="http://schemas.microsoft.com/office/drawing/2014/main" id="{FF39981F-893C-4861-8802-A49E20C634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2666" y="2524884"/>
            <a:ext cx="1429247" cy="422627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7B22B992-9343-4347-9C2F-DE8C2AEDCA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1" y="1666064"/>
            <a:ext cx="3836628" cy="214026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0B37F60-7A93-4736-91D5-10EC03B7DC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4487086"/>
            <a:ext cx="5561937" cy="650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221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647F5D-050D-4D9F-BD23-76E7BD0DD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sz="3200" b="1" dirty="0">
                <a:solidFill>
                  <a:srgbClr val="FF0000"/>
                </a:solidFill>
              </a:rPr>
              <a:t>5.7 Distribution of a Function of a continuous </a:t>
            </a:r>
            <a:r>
              <a:rPr lang="en-US" altLang="zh-CN" sz="3200" b="1" dirty="0" err="1">
                <a:solidFill>
                  <a:srgbClr val="FF0000"/>
                </a:solidFill>
              </a:rPr>
              <a:t>r.v.</a:t>
            </a:r>
            <a:endParaRPr lang="en-US" altLang="zh-CN" sz="3200" b="1" dirty="0">
              <a:solidFill>
                <a:srgbClr val="FF0000"/>
              </a:solidFill>
            </a:endParaRPr>
          </a:p>
        </p:txBody>
      </p:sp>
      <p:sp>
        <p:nvSpPr>
          <p:cNvPr id="5" name="TextBox 9">
            <a:extLst>
              <a:ext uri="{FF2B5EF4-FFF2-40B4-BE49-F238E27FC236}">
                <a16:creationId xmlns:a16="http://schemas.microsoft.com/office/drawing/2014/main" id="{9218FAE1-F5C0-46D5-92F9-A4CB40D85ADF}"/>
              </a:ext>
            </a:extLst>
          </p:cNvPr>
          <p:cNvSpPr txBox="1"/>
          <p:nvPr/>
        </p:nvSpPr>
        <p:spPr>
          <a:xfrm>
            <a:off x="457200" y="843124"/>
            <a:ext cx="834489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its    PDF 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, 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Theorem:</a:t>
            </a:r>
          </a:p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Suppose that 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·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is a strictly monotonic (increasing or decreasing), differentiable (and thus continuous) function</a:t>
            </a:r>
            <a:endParaRPr lang="en-US" altLang="zh-CN" sz="2400" i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9">
            <a:extLst>
              <a:ext uri="{FF2B5EF4-FFF2-40B4-BE49-F238E27FC236}">
                <a16:creationId xmlns:a16="http://schemas.microsoft.com/office/drawing/2014/main" id="{4628A390-E4FF-45E7-9EAA-052AE12ECBEF}"/>
              </a:ext>
            </a:extLst>
          </p:cNvPr>
          <p:cNvSpPr txBox="1"/>
          <p:nvPr/>
        </p:nvSpPr>
        <p:spPr>
          <a:xfrm>
            <a:off x="538697" y="4859500"/>
            <a:ext cx="77584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Notes:</a:t>
            </a:r>
          </a:p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|·| means absolute operation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21F42B1-3982-4F5D-BA56-15A00FD377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250" y="3355521"/>
            <a:ext cx="7307248" cy="1300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666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2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647F5D-050D-4D9F-BD23-76E7BD0DD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800" b="1" dirty="0"/>
              <a:t>Example  11  </a:t>
            </a:r>
            <a:r>
              <a:rPr lang="en-US" altLang="zh-CN" sz="2800" b="1" i="0" u="none" strike="noStrike" baseline="0" dirty="0">
                <a:latin typeface="Arial-BoldMT"/>
              </a:rPr>
              <a:t>The Lognormal Distribution</a:t>
            </a:r>
            <a:endParaRPr lang="en-US" altLang="zh-CN" sz="28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9">
                <a:extLst>
                  <a:ext uri="{FF2B5EF4-FFF2-40B4-BE49-F238E27FC236}">
                    <a16:creationId xmlns:a16="http://schemas.microsoft.com/office/drawing/2014/main" id="{9218FAE1-F5C0-46D5-92F9-A4CB40D85ADF}"/>
                  </a:ext>
                </a:extLst>
              </p:cNvPr>
              <p:cNvSpPr txBox="1"/>
              <p:nvPr/>
            </p:nvSpPr>
            <p:spPr>
              <a:xfrm>
                <a:off x="457200" y="967500"/>
                <a:ext cx="82296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If </a:t>
                </a:r>
                <a:r>
                  <a:rPr lang="en-US" altLang="zh-CN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a normal random variable, </a:t>
                </a:r>
                <a:r>
                  <a:rPr lang="en-US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~ Norm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14:m>
                  <m:oMath xmlns:m="http://schemas.openxmlformats.org/officeDocument/2006/math">
                    <m:r>
                      <a:rPr lang="zh-CN" altLang="en-US" sz="24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𝜇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zh-CN" altLang="en-US" sz="24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𝜎</m:t>
                        </m:r>
                      </m:e>
                      <m:sup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 </a:t>
                </a:r>
                <a:r>
                  <a:rPr lang="en-US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</a:t>
                </a:r>
                <a:r>
                  <a:rPr lang="en-US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CN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sup>
                    </m:sSup>
                  </m:oMath>
                </a14:m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</a:p>
              <a:p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 find  </a:t>
                </a:r>
                <a:r>
                  <a:rPr lang="en-US" altLang="zh-CN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US" altLang="zh-CN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 </a:t>
                </a:r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TextBox 9">
                <a:extLst>
                  <a:ext uri="{FF2B5EF4-FFF2-40B4-BE49-F238E27FC236}">
                    <a16:creationId xmlns:a16="http://schemas.microsoft.com/office/drawing/2014/main" id="{9218FAE1-F5C0-46D5-92F9-A4CB40D85A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967500"/>
                <a:ext cx="8229600" cy="830997"/>
              </a:xfrm>
              <a:prstGeom prst="rect">
                <a:avLst/>
              </a:prstGeom>
              <a:blipFill>
                <a:blip r:embed="rId2"/>
                <a:stretch>
                  <a:fillRect l="-1111" t="-5882" b="-161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>
            <a:extLst>
              <a:ext uri="{FF2B5EF4-FFF2-40B4-BE49-F238E27FC236}">
                <a16:creationId xmlns:a16="http://schemas.microsoft.com/office/drawing/2014/main" id="{2413F465-AD01-4D99-A266-0935F53455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551" y="2028577"/>
            <a:ext cx="2440139" cy="58175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66117EE2-94A5-4BC7-B79E-C91052275C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551" y="3019798"/>
            <a:ext cx="2440139" cy="691234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9AA95617-F651-4D0A-A448-49C1A91D43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9551" y="4128887"/>
            <a:ext cx="7242727" cy="872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756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Differences of discrete and continuous </a:t>
            </a:r>
            <a:r>
              <a:rPr lang="en-US" dirty="0" err="1"/>
              <a:t>r.v.</a:t>
            </a:r>
            <a:r>
              <a:rPr lang="en-US" dirty="0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占位符 2">
                <a:extLst>
                  <a:ext uri="{FF2B5EF4-FFF2-40B4-BE49-F238E27FC236}">
                    <a16:creationId xmlns:a16="http://schemas.microsoft.com/office/drawing/2014/main" id="{06414BDA-81B3-4516-8887-B6A039264D4A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457199" y="1362074"/>
                <a:ext cx="8229599" cy="4951261"/>
              </a:xfrm>
            </p:spPr>
            <p:txBody>
              <a:bodyPr/>
              <a:lstStyle/>
              <a:p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 discrete </a:t>
                </a:r>
                <a:r>
                  <a:rPr lang="en-US" altLang="zh-CN" sz="24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r.v.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US" altLang="zh-CN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US" altLang="zh-CN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</a:t>
                </a:r>
                <a:r>
                  <a:rPr lang="en-US" altLang="zh-CN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is significative, but for continuous </a:t>
                </a:r>
                <a:r>
                  <a:rPr lang="en-US" altLang="zh-CN" sz="24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r.v.</a:t>
                </a:r>
                <a:r>
                  <a:rPr lang="en-US" altLang="zh-CN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X,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it is non-significative;</a:t>
                </a:r>
              </a:p>
              <a:p>
                <a:endPara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 discrete </a:t>
                </a:r>
                <a:r>
                  <a:rPr lang="en-US" altLang="zh-CN" sz="24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r.v.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its CDF </a:t>
                </a:r>
                <a:r>
                  <a:rPr lang="en-US" altLang="zh-CN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US" altLang="zh-CN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)=</a:t>
                </a:r>
                <a:r>
                  <a:rPr lang="en-US" altLang="zh-CN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(X</a:t>
                </a:r>
                <a14:m>
                  <m:oMath xmlns:m="http://schemas.openxmlformats.org/officeDocument/2006/math">
                    <m:r>
                      <a:rPr lang="en-US" altLang="zh-CN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≤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</m:oMath>
                </a14:m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), for continuous </a:t>
                </a:r>
                <a:r>
                  <a:rPr lang="en-US" altLang="zh-CN" sz="24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r.v.</a:t>
                </a:r>
                <a:r>
                  <a:rPr lang="en-US" altLang="zh-CN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X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, its CDF </a:t>
                </a:r>
                <a:r>
                  <a:rPr lang="en-US" altLang="zh-CN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US" altLang="zh-CN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)=</a:t>
                </a:r>
                <a:r>
                  <a:rPr lang="en-US" altLang="zh-CN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(X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≤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</m:oMath>
                </a14:m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);</a:t>
                </a:r>
              </a:p>
              <a:p>
                <a:endPara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 discrete </a:t>
                </a:r>
                <a:r>
                  <a:rPr lang="en-US" altLang="zh-CN" sz="24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r.v.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its CDF </a:t>
                </a:r>
                <a:r>
                  <a:rPr lang="en-US" altLang="zh-CN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US" altLang="zh-CN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)=</a:t>
                </a:r>
                <a:r>
                  <a:rPr lang="en-US" altLang="zh-CN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(X</a:t>
                </a:r>
                <a14:m>
                  <m:oMath xmlns:m="http://schemas.openxmlformats.org/officeDocument/2006/math">
                    <m:r>
                      <a:rPr lang="en-US" altLang="zh-CN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≤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</m:oMath>
                </a14:m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is computed as =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P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𝑋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CN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+⋯+</m:t>
                    </m:r>
                    <m:r>
                      <m:rPr>
                        <m:sty m:val="p"/>
                      </m:rPr>
                      <a:rPr lang="en-US" altLang="zh-CN" sz="240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P</m:t>
                    </m:r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𝑋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endPara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 continuous </a:t>
                </a:r>
                <a:r>
                  <a:rPr lang="en-US" altLang="zh-CN" sz="24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r.v.</a:t>
                </a:r>
                <a:r>
                  <a:rPr lang="en-US" altLang="zh-CN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X, 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its CDF </a:t>
                </a:r>
                <a:r>
                  <a:rPr lang="en-US" altLang="zh-CN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US" altLang="zh-CN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)=</a:t>
                </a:r>
                <a:r>
                  <a:rPr lang="en-US" altLang="zh-CN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(X</a:t>
                </a:r>
                <a14:m>
                  <m:oMath xmlns:m="http://schemas.openxmlformats.org/officeDocument/2006/math">
                    <m:r>
                      <a:rPr lang="en-US" altLang="zh-CN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≤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</m:oMath>
                </a14:m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</a:t>
                </a:r>
              </a:p>
              <a:p>
                <a:pPr marL="0" indent="0">
                  <a:buNone/>
                </a:pP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is computed as = </a:t>
                </a:r>
                <a14:m>
                  <m:oMath xmlns:m="http://schemas.openxmlformats.org/officeDocument/2006/math">
                    <m:nary>
                      <m:nary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e>
                    </m:nary>
                  </m:oMath>
                </a14:m>
                <a:endParaRPr lang="zh-CN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文本占位符 2">
                <a:extLst>
                  <a:ext uri="{FF2B5EF4-FFF2-40B4-BE49-F238E27FC236}">
                    <a16:creationId xmlns:a16="http://schemas.microsoft.com/office/drawing/2014/main" id="{06414BDA-81B3-4516-8887-B6A039264D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457199" y="1362074"/>
                <a:ext cx="8229599" cy="4951261"/>
              </a:xfrm>
              <a:blipFill>
                <a:blip r:embed="rId2"/>
                <a:stretch>
                  <a:fillRect l="-963" t="-984" r="-8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4032758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647F5D-050D-4D9F-BD23-76E7BD0DD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800" b="1" dirty="0"/>
              <a:t>Example  12  </a:t>
            </a:r>
            <a:r>
              <a:rPr lang="en-US" altLang="zh-CN" sz="2800" b="1" i="0" u="none" strike="noStrike" baseline="0" dirty="0">
                <a:latin typeface="Arial-BoldMT"/>
              </a:rPr>
              <a:t>The Chi-</a:t>
            </a:r>
            <a:r>
              <a:rPr lang="en-US" altLang="zh-CN" sz="2800" b="1" i="0" u="none" strike="noStrike" baseline="0" dirty="0" err="1">
                <a:latin typeface="Arial-BoldMT"/>
              </a:rPr>
              <a:t>quare</a:t>
            </a:r>
            <a:r>
              <a:rPr lang="en-US" altLang="zh-CN" sz="2800" b="1" i="0" u="none" strike="noStrike" baseline="0" dirty="0">
                <a:latin typeface="Arial-BoldMT"/>
              </a:rPr>
              <a:t> Distribution</a:t>
            </a:r>
            <a:endParaRPr lang="en-US" altLang="zh-CN" sz="2800" b="1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65B22B0-75A9-4DE2-A318-A78D2793D7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60188"/>
            <a:ext cx="9144000" cy="4537624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1750A028-50F0-4074-8F8C-70C2F6A927EC}"/>
              </a:ext>
            </a:extLst>
          </p:cNvPr>
          <p:cNvSpPr/>
          <p:nvPr/>
        </p:nvSpPr>
        <p:spPr>
          <a:xfrm>
            <a:off x="1097279" y="1103017"/>
            <a:ext cx="755375" cy="34773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Object 4">
                <a:extLst>
                  <a:ext uri="{FF2B5EF4-FFF2-40B4-BE49-F238E27FC236}">
                    <a16:creationId xmlns:a16="http://schemas.microsoft.com/office/drawing/2014/main" id="{2C6251C6-196D-4550-866D-5CE91D1600F9}"/>
                  </a:ext>
                </a:extLst>
              </p:cNvPr>
              <p:cNvSpPr txBox="1"/>
              <p:nvPr/>
            </p:nvSpPr>
            <p:spPr bwMode="auto">
              <a:xfrm>
                <a:off x="1340604" y="5661180"/>
                <a:ext cx="6873498" cy="1192843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/>
              </a:bodyPr>
              <a:lstStyle/>
              <a:p>
                <a:pPr/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zh-CN" alt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f>
                                <m:fPr>
                                  <m:ctrlP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zh-CN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zh-CN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f>
                                        <m:fPr>
                                          <m:ctrlPr>
                                            <a:rPr lang="zh-CN" altLang="en-US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altLang="zh-CN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num>
                                        <m:den>
                                          <m:r>
                                            <a:rPr lang="zh-CN" altLang="en-US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</m:sup>
                                  </m:sSup>
                                  <m:r>
                                    <m:rPr>
                                      <m:sty m:val="p"/>
                                    </m:rP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Γ</m:t>
                                  </m:r>
                                  <m:d>
                                    <m:dPr>
                                      <m:ctrlPr>
                                        <a:rPr lang="zh-CN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zh-CN" altLang="en-US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altLang="zh-CN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num>
                                        <m:den>
                                          <m:r>
                                            <a:rPr lang="zh-CN" altLang="en-US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</m:e>
                                  </m:d>
                                </m:den>
                              </m:f>
                              <m:sSup>
                                <m:sSupPr>
                                  <m:ctrlP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f>
                                    <m:fPr>
                                      <m:ctrlPr>
                                        <a:rPr lang="zh-CN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zh-CN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−2</m:t>
                                      </m:r>
                                    </m:num>
                                    <m:den>
                                      <m:r>
                                        <a:rPr lang="zh-CN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sup>
                              </m:sSup>
                              <m:sSup>
                                <m:sSupPr>
                                  <m:ctrlP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zh-CN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zh-CN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num>
                                    <m:den>
                                      <m:r>
                                        <a:rPr lang="zh-CN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sup>
                              </m:sSup>
                            </m:e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≥0</m:t>
                              </m:r>
                            </m:e>
                          </m:mr>
                          <m:mr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&lt;0</m:t>
                              </m:r>
                            </m:e>
                          </m:mr>
                        </m:m>
                      </m:e>
                    </m:d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   ;        </m:t>
                    </m:r>
                    <m:r>
                      <m:rPr>
                        <m:sty m:val="p"/>
                      </m:rP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Γ</m:t>
                    </m:r>
                    <m:d>
                      <m:dPr>
                        <m:ctrlP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</m:oMath>
                </a14:m>
                <a:r>
                  <a:rPr lang="en-US" altLang="zh-CN" dirty="0"/>
                  <a:t>,   Gamma(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zh-CN" dirty="0"/>
                  <a:t>,</a:t>
                </a:r>
                <a:r>
                  <a:rPr lang="zh-CN" altLang="en-US" dirty="0">
                    <a:solidFill>
                      <a:srgbClr val="000000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zh-CN" dirty="0"/>
                  <a:t>)</a:t>
                </a:r>
                <a:endParaRPr lang="zh-CN" altLang="en-US" dirty="0"/>
              </a:p>
            </p:txBody>
          </p:sp>
        </mc:Choice>
        <mc:Fallback>
          <p:sp>
            <p:nvSpPr>
              <p:cNvPr id="5" name="Object 4">
                <a:extLst>
                  <a:ext uri="{FF2B5EF4-FFF2-40B4-BE49-F238E27FC236}">
                    <a16:creationId xmlns:a16="http://schemas.microsoft.com/office/drawing/2014/main" id="{2C6251C6-196D-4550-866D-5CE91D1600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340604" y="5661180"/>
                <a:ext cx="6873498" cy="11928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36189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Probability of continuous </a:t>
            </a:r>
            <a:r>
              <a:rPr lang="en-US" dirty="0" err="1"/>
              <a:t>r.v.</a:t>
            </a:r>
            <a:r>
              <a:rPr lang="en-US" dirty="0"/>
              <a:t> 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5B6458E-79E8-4164-9B68-D5FB68F86E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6934" y="958129"/>
            <a:ext cx="5361096" cy="395781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BA91A14C-9A83-425E-B080-436D7D8AF6C1}"/>
                  </a:ext>
                </a:extLst>
              </p:cNvPr>
              <p:cNvSpPr txBox="1"/>
              <p:nvPr/>
            </p:nvSpPr>
            <p:spPr>
              <a:xfrm>
                <a:off x="2032843" y="5284052"/>
                <a:ext cx="5135187" cy="14896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  <a:cs typeface="Franklin Gothic Medium"/>
                        </a:rPr>
                        <m:t>𝑃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cs typeface="Franklin Gothic Medium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cs typeface="Franklin Gothic Medium"/>
                            </a:rPr>
                            <m:t>𝑎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Franklin Gothic Medium"/>
                            </a:rPr>
                            <m:t>≤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Franklin Gothic Medium"/>
                            </a:rPr>
                            <m:t>𝑋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Franklin Gothic Medium"/>
                            </a:rPr>
                            <m:t>≤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Franklin Gothic Medium"/>
                            </a:rPr>
                            <m:t>𝑏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  <a:cs typeface="Franklin Gothic Medium"/>
                        </a:rPr>
                        <m:t>=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cs typeface="Franklin Gothic Medium"/>
                        </a:rPr>
                        <m:t>𝑃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cs typeface="Franklin Gothic Medium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cs typeface="Franklin Gothic Medium"/>
                            </a:rPr>
                            <m:t>𝑋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Franklin Gothic Medium"/>
                            </a:rPr>
                            <m:t>≤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Franklin Gothic Medium"/>
                            </a:rPr>
                            <m:t>𝑏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  <a:cs typeface="Franklin Gothic Medium"/>
                        </a:rPr>
                        <m:t>−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cs typeface="Franklin Gothic Medium"/>
                        </a:rPr>
                        <m:t>𝑃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cs typeface="Franklin Gothic Medium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cs typeface="Franklin Gothic Medium"/>
                            </a:rPr>
                            <m:t>𝑋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Franklin Gothic Medium"/>
                            </a:rPr>
                            <m:t>≤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Franklin Gothic Medium"/>
                            </a:rPr>
                            <m:t>𝑎</m:t>
                          </m:r>
                        </m:e>
                      </m:d>
                    </m:oMath>
                  </m:oMathPara>
                </a14:m>
                <a:endParaRPr lang="en-US" altLang="zh-CN" sz="2400" b="0" dirty="0">
                  <a:latin typeface="Franklin Gothic Medium"/>
                  <a:ea typeface="Cambria Math" panose="02040503050406030204" pitchFamily="18" charset="0"/>
                  <a:cs typeface="Franklin Gothic Medium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  <a:cs typeface="Franklin Gothic Medium"/>
                        </a:rPr>
                        <m:t>=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cs typeface="Franklin Gothic Medium"/>
                        </a:rPr>
                        <m:t>𝐹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cs typeface="Franklin Gothic Medium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cs typeface="Franklin Gothic Medium"/>
                            </a:rPr>
                            <m:t>𝑏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  <a:cs typeface="Franklin Gothic Medium"/>
                        </a:rPr>
                        <m:t>−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cs typeface="Franklin Gothic Medium"/>
                        </a:rPr>
                        <m:t>𝐹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cs typeface="Franklin Gothic Medium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cs typeface="Franklin Gothic Medium"/>
                            </a:rPr>
                            <m:t>𝑎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  <a:cs typeface="Franklin Gothic Medium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lang="en-US" altLang="zh-CN" sz="2400" b="0" dirty="0">
                  <a:latin typeface="Franklin Gothic Medium"/>
                  <a:cs typeface="Franklin Gothic Medium"/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BA91A14C-9A83-425E-B080-436D7D8AF6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2843" y="5284052"/>
                <a:ext cx="5135187" cy="1489639"/>
              </a:xfrm>
              <a:prstGeom prst="rect">
                <a:avLst/>
              </a:prstGeom>
              <a:blipFill>
                <a:blip r:embed="rId3"/>
                <a:stretch>
                  <a:fillRect l="-8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694324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1 </a:t>
            </a:r>
            <a:r>
              <a:rPr lang="en-US" altLang="zh-CN" sz="3200" dirty="0"/>
              <a:t>Logistic distribution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361784" y="1029025"/>
                <a:ext cx="8325015" cy="20335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200" dirty="0"/>
                  <a:t>(Logistic)</a:t>
                </a:r>
                <a:r>
                  <a:rPr lang="en-US" altLang="zh-CN" sz="3200" b="1" dirty="0"/>
                  <a:t>. </a:t>
                </a:r>
                <a:r>
                  <a:rPr lang="en-US" altLang="zh-CN" sz="3200" dirty="0"/>
                  <a:t>The Logistic distribution has CDF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num>
                        <m:den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den>
                      </m:f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CN" altLang="en-US" sz="3200" b="0" i="1" smtClean="0"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en-US" altLang="zh-CN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ℝ</m:t>
                      </m:r>
                    </m:oMath>
                  </m:oMathPara>
                </a14:m>
                <a:endParaRPr lang="en-US" altLang="zh-CN" sz="3200" dirty="0"/>
              </a:p>
              <a:p>
                <a:pPr marL="0" indent="0">
                  <a:buNone/>
                </a:pPr>
                <a:r>
                  <a:rPr lang="en-US" altLang="zh-CN" sz="3200" dirty="0"/>
                  <a:t> To find its  PDF, </a:t>
                </a:r>
                <a:r>
                  <a:rPr lang="en-US" altLang="zh-CN" sz="3200" i="1" dirty="0"/>
                  <a:t>P </a:t>
                </a:r>
                <a:r>
                  <a:rPr lang="en-US" altLang="zh-CN" sz="3200" dirty="0"/>
                  <a:t>(</a:t>
                </a:r>
                <a14:m>
                  <m:oMath xmlns:m="http://schemas.openxmlformats.org/officeDocument/2006/math">
                    <m:r>
                      <a:rPr lang="en-US" altLang="zh-CN" sz="3200" i="1" dirty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3200" i="1" dirty="0" smtClean="0">
                        <a:latin typeface="Cambria Math" panose="02040503050406030204" pitchFamily="18" charset="0"/>
                      </a:rPr>
                      <m:t>2 </m:t>
                    </m:r>
                  </m:oMath>
                </a14:m>
                <a:r>
                  <a:rPr lang="en-US" altLang="zh-CN" sz="3200" i="1" dirty="0"/>
                  <a:t>&lt; X &lt;</a:t>
                </a:r>
                <a14:m>
                  <m:oMath xmlns:m="http://schemas.openxmlformats.org/officeDocument/2006/math">
                    <m:r>
                      <a:rPr lang="en-US" altLang="zh-CN" sz="3200" i="1" dirty="0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altLang="zh-CN" sz="3200" dirty="0"/>
                  <a:t>)</a:t>
                </a:r>
                <a:endParaRPr lang="en-US" sz="3200" dirty="0">
                  <a:latin typeface="Franklin Gothic Medium"/>
                  <a:cs typeface="Franklin Gothic Medium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784" y="1029025"/>
                <a:ext cx="8325015" cy="2033505"/>
              </a:xfrm>
              <a:prstGeom prst="rect">
                <a:avLst/>
              </a:prstGeom>
              <a:blipFill>
                <a:blip r:embed="rId2"/>
                <a:stretch>
                  <a:fillRect l="-1830" t="-3904" b="-93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190813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">
      <a:dk1>
        <a:sysClr val="windowText" lastClr="000000"/>
      </a:dk1>
      <a:lt1>
        <a:sysClr val="window" lastClr="FFFFFF"/>
      </a:lt1>
      <a:dk2>
        <a:srgbClr val="666666"/>
      </a:dk2>
      <a:lt2>
        <a:srgbClr val="EEECE1"/>
      </a:lt2>
      <a:accent1>
        <a:srgbClr val="FF9933"/>
      </a:accent1>
      <a:accent2>
        <a:srgbClr val="FF6600"/>
      </a:accent2>
      <a:accent3>
        <a:srgbClr val="FF9900"/>
      </a:accent3>
      <a:accent4>
        <a:srgbClr val="9999FF"/>
      </a:accent4>
      <a:accent5>
        <a:srgbClr val="6666CC"/>
      </a:accent5>
      <a:accent6>
        <a:srgbClr val="3333CC"/>
      </a:accent6>
      <a:hlink>
        <a:srgbClr val="666666"/>
      </a:hlink>
      <a:folHlink>
        <a:srgbClr val="99999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effectLst/>
      </a:spPr>
      <a:bodyPr rtlCol="0" anchor="ctr"/>
      <a:lstStyle>
        <a:defPPr algn="ctr">
          <a:defRPr/>
        </a:defPPr>
      </a:lstStyle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spDef>
    <a:lnDef>
      <a:spPr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z="2400" dirty="0" smtClean="0">
            <a:latin typeface="Franklin Gothic Medium"/>
            <a:cs typeface="Franklin Gothic Medium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10729</TotalTime>
  <Words>3633</Words>
  <Application>Microsoft Office PowerPoint</Application>
  <PresentationFormat>全屏显示(4:3)</PresentationFormat>
  <Paragraphs>430</Paragraphs>
  <Slides>70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70</vt:i4>
      </vt:variant>
    </vt:vector>
  </HeadingPairs>
  <TitlesOfParts>
    <vt:vector size="82" baseType="lpstr">
      <vt:lpstr>Arial-BoldMT</vt:lpstr>
      <vt:lpstr>ArialMT</vt:lpstr>
      <vt:lpstr>Arial</vt:lpstr>
      <vt:lpstr>Calibri</vt:lpstr>
      <vt:lpstr>Cambria Math</vt:lpstr>
      <vt:lpstr>Franklin Gothic Book</vt:lpstr>
      <vt:lpstr>Franklin Gothic Medium</vt:lpstr>
      <vt:lpstr>Garamond</vt:lpstr>
      <vt:lpstr>Symbol</vt:lpstr>
      <vt:lpstr>Times New Roman</vt:lpstr>
      <vt:lpstr>Office Theme</vt:lpstr>
      <vt:lpstr>Equation</vt:lpstr>
      <vt:lpstr>4. Continuous Random Variables</vt:lpstr>
      <vt:lpstr>Contents</vt:lpstr>
      <vt:lpstr>1 Understanding Continuous Random Variables</vt:lpstr>
      <vt:lpstr>Continuous Random Variables</vt:lpstr>
      <vt:lpstr>CDFs of discrete and continuous r.v. </vt:lpstr>
      <vt:lpstr>PMF of discrete and PDF of continuous r.v. </vt:lpstr>
      <vt:lpstr>Differences of discrete and continuous r.v. </vt:lpstr>
      <vt:lpstr>Probability of continuous r.v. </vt:lpstr>
      <vt:lpstr>Example 1 Logistic distribution</vt:lpstr>
      <vt:lpstr>Example 2 Rayleigh distribution</vt:lpstr>
      <vt:lpstr>Example 3 Validation of a PDF</vt:lpstr>
      <vt:lpstr>Exercise </vt:lpstr>
      <vt:lpstr>2 E(X) and Var(X) of Continuous R.V.</vt:lpstr>
      <vt:lpstr>Discrete versus continuous</vt:lpstr>
      <vt:lpstr>Example 4 Given PDF, evaluate E(X) Var(X)</vt:lpstr>
      <vt:lpstr>Example 5 Given PDF, evaluate E(X) Var(X)</vt:lpstr>
      <vt:lpstr>3 Uniform distribution</vt:lpstr>
      <vt:lpstr>The uniform random variable</vt:lpstr>
      <vt:lpstr>How to do calculations</vt:lpstr>
      <vt:lpstr>How to do calculations</vt:lpstr>
      <vt:lpstr>Uniform random variable</vt:lpstr>
      <vt:lpstr>Interpretation of the p.d.f.</vt:lpstr>
      <vt:lpstr>Uniform random variable</vt:lpstr>
      <vt:lpstr>Uniform random variable</vt:lpstr>
      <vt:lpstr>Example 6  Waiting for a friend  (non-uniform)</vt:lpstr>
      <vt:lpstr>Waiting for a friend</vt:lpstr>
      <vt:lpstr>Waiting for a friend</vt:lpstr>
      <vt:lpstr>4 Normal distribution</vt:lpstr>
      <vt:lpstr>4 Normal distribution</vt:lpstr>
      <vt:lpstr>4 Normal distribution</vt:lpstr>
      <vt:lpstr>4 Normal distribution</vt:lpstr>
      <vt:lpstr>4 E(X) and Var(X) of Normal r.v.</vt:lpstr>
      <vt:lpstr>4 E(X) and Var(X) of Normal r.v.</vt:lpstr>
      <vt:lpstr>4 Normal distribution</vt:lpstr>
      <vt:lpstr>4 Normal distribution</vt:lpstr>
      <vt:lpstr>4 Normal distribution</vt:lpstr>
      <vt:lpstr>5 Exponential distribution</vt:lpstr>
      <vt:lpstr>5 Exponential distribution</vt:lpstr>
      <vt:lpstr>5 Exponential distribution</vt:lpstr>
      <vt:lpstr>Raindrops again</vt:lpstr>
      <vt:lpstr>Raindrops again</vt:lpstr>
      <vt:lpstr>Raindrops again</vt:lpstr>
      <vt:lpstr>Raindrops again</vt:lpstr>
      <vt:lpstr>Raindrops again</vt:lpstr>
      <vt:lpstr>Poisson process</vt:lpstr>
      <vt:lpstr>Poisson vs. exponential</vt:lpstr>
      <vt:lpstr>Memoryless property</vt:lpstr>
      <vt:lpstr>Memoryless property</vt:lpstr>
      <vt:lpstr>Memoryless property</vt:lpstr>
      <vt:lpstr>Expected time</vt:lpstr>
      <vt:lpstr>Example 7   </vt:lpstr>
      <vt:lpstr>6 Other distributions</vt:lpstr>
      <vt:lpstr>(1) Gamma distribution</vt:lpstr>
      <vt:lpstr>(1) Gamma distribution</vt:lpstr>
      <vt:lpstr>(1) Gamma distribution</vt:lpstr>
      <vt:lpstr>(1) Gamma distribution</vt:lpstr>
      <vt:lpstr>(1) Gamma distribution</vt:lpstr>
      <vt:lpstr>(2) Beta distribution</vt:lpstr>
      <vt:lpstr>(2) Beta distribution</vt:lpstr>
      <vt:lpstr>(2) Beta distribution</vt:lpstr>
      <vt:lpstr>Beta distribution’s Expectation and Variance</vt:lpstr>
      <vt:lpstr>Relation between Beta and Gamma distributions</vt:lpstr>
      <vt:lpstr>7 Distribution of a Function of a continuous r.v.</vt:lpstr>
      <vt:lpstr>7 Distribution of a Function of a continuous r.v.</vt:lpstr>
      <vt:lpstr>Example  8</vt:lpstr>
      <vt:lpstr>Example  9</vt:lpstr>
      <vt:lpstr>Example  10</vt:lpstr>
      <vt:lpstr>5.7 Distribution of a Function of a continuous r.v.</vt:lpstr>
      <vt:lpstr>Example  11  The Lognormal Distribution</vt:lpstr>
      <vt:lpstr>Example  12  The Chi-quare Distribution</vt:lpstr>
    </vt:vector>
  </TitlesOfParts>
  <Company>Chinese University of Hong Kong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Andrej Bogdanov</dc:creator>
  <cp:lastModifiedBy>Lenovo</cp:lastModifiedBy>
  <cp:revision>886</cp:revision>
  <dcterms:created xsi:type="dcterms:W3CDTF">2013-01-07T07:20:47Z</dcterms:created>
  <dcterms:modified xsi:type="dcterms:W3CDTF">2023-04-12T07:20:39Z</dcterms:modified>
</cp:coreProperties>
</file>